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wdp" ContentType="image/vnd.ms-photo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82"/>
  </p:notesMasterIdLst>
  <p:sldIdLst>
    <p:sldId id="257" r:id="rId2"/>
    <p:sldId id="260" r:id="rId3"/>
    <p:sldId id="258" r:id="rId4"/>
    <p:sldId id="261" r:id="rId5"/>
    <p:sldId id="262" r:id="rId6"/>
    <p:sldId id="264" r:id="rId7"/>
    <p:sldId id="263" r:id="rId8"/>
    <p:sldId id="265" r:id="rId9"/>
    <p:sldId id="266" r:id="rId10"/>
    <p:sldId id="267" r:id="rId11"/>
    <p:sldId id="268" r:id="rId12"/>
    <p:sldId id="271" r:id="rId13"/>
    <p:sldId id="270" r:id="rId14"/>
    <p:sldId id="272" r:id="rId15"/>
    <p:sldId id="273" r:id="rId16"/>
    <p:sldId id="274" r:id="rId17"/>
    <p:sldId id="275" r:id="rId18"/>
    <p:sldId id="278" r:id="rId19"/>
    <p:sldId id="277" r:id="rId20"/>
    <p:sldId id="280" r:id="rId21"/>
    <p:sldId id="281" r:id="rId22"/>
    <p:sldId id="276" r:id="rId23"/>
    <p:sldId id="279" r:id="rId24"/>
    <p:sldId id="284" r:id="rId25"/>
    <p:sldId id="286" r:id="rId26"/>
    <p:sldId id="285" r:id="rId27"/>
    <p:sldId id="283" r:id="rId28"/>
    <p:sldId id="290" r:id="rId29"/>
    <p:sldId id="289" r:id="rId30"/>
    <p:sldId id="288" r:id="rId31"/>
    <p:sldId id="287" r:id="rId32"/>
    <p:sldId id="282" r:id="rId33"/>
    <p:sldId id="292" r:id="rId34"/>
    <p:sldId id="326" r:id="rId35"/>
    <p:sldId id="291" r:id="rId36"/>
    <p:sldId id="293" r:id="rId37"/>
    <p:sldId id="294" r:id="rId38"/>
    <p:sldId id="300" r:id="rId39"/>
    <p:sldId id="301" r:id="rId40"/>
    <p:sldId id="302" r:id="rId41"/>
    <p:sldId id="297" r:id="rId42"/>
    <p:sldId id="299" r:id="rId43"/>
    <p:sldId id="295" r:id="rId44"/>
    <p:sldId id="298" r:id="rId45"/>
    <p:sldId id="311" r:id="rId46"/>
    <p:sldId id="303" r:id="rId47"/>
    <p:sldId id="304" r:id="rId48"/>
    <p:sldId id="305" r:id="rId49"/>
    <p:sldId id="307" r:id="rId50"/>
    <p:sldId id="308" r:id="rId51"/>
    <p:sldId id="309" r:id="rId52"/>
    <p:sldId id="310" r:id="rId53"/>
    <p:sldId id="312" r:id="rId54"/>
    <p:sldId id="314" r:id="rId55"/>
    <p:sldId id="315" r:id="rId56"/>
    <p:sldId id="317" r:id="rId57"/>
    <p:sldId id="316" r:id="rId58"/>
    <p:sldId id="319" r:id="rId59"/>
    <p:sldId id="318" r:id="rId60"/>
    <p:sldId id="320" r:id="rId61"/>
    <p:sldId id="321" r:id="rId62"/>
    <p:sldId id="322" r:id="rId63"/>
    <p:sldId id="323" r:id="rId64"/>
    <p:sldId id="325" r:id="rId65"/>
    <p:sldId id="324" r:id="rId66"/>
    <p:sldId id="327" r:id="rId67"/>
    <p:sldId id="334" r:id="rId68"/>
    <p:sldId id="335" r:id="rId69"/>
    <p:sldId id="336" r:id="rId70"/>
    <p:sldId id="337" r:id="rId71"/>
    <p:sldId id="338" r:id="rId72"/>
    <p:sldId id="339" r:id="rId73"/>
    <p:sldId id="348" r:id="rId74"/>
    <p:sldId id="347" r:id="rId75"/>
    <p:sldId id="344" r:id="rId76"/>
    <p:sldId id="341" r:id="rId77"/>
    <p:sldId id="350" r:id="rId78"/>
    <p:sldId id="349" r:id="rId79"/>
    <p:sldId id="346" r:id="rId80"/>
    <p:sldId id="345" r:id="rId8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>
        <p:scale>
          <a:sx n="116" d="100"/>
          <a:sy n="116" d="100"/>
        </p:scale>
        <p:origin x="-536" y="-5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notesMaster" Target="notesMasters/notesMaster1.xml"/><Relationship Id="rId83" Type="http://schemas.openxmlformats.org/officeDocument/2006/relationships/printerSettings" Target="printerSettings/printerSettings1.bin"/><Relationship Id="rId84" Type="http://schemas.openxmlformats.org/officeDocument/2006/relationships/presProps" Target="presProps.xml"/><Relationship Id="rId85" Type="http://schemas.openxmlformats.org/officeDocument/2006/relationships/viewProps" Target="viewProps.xml"/><Relationship Id="rId86" Type="http://schemas.openxmlformats.org/officeDocument/2006/relationships/theme" Target="theme/theme1.xml"/><Relationship Id="rId8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C83132-2F61-AC4C-BA27-E473F45AF79C}" type="datetimeFigureOut">
              <a:rPr lang="en-US" smtClean="0"/>
              <a:t>12/9/17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08DDB5-29FE-9D44-A5AF-D816ABF371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007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08DDB5-29FE-9D44-A5AF-D816ABF371CD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9598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08DDB5-29FE-9D44-A5AF-D816ABF371CD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8889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08DDB5-29FE-9D44-A5AF-D816ABF371CD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1395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08DDB5-29FE-9D44-A5AF-D816ABF371CD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1395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08DDB5-29FE-9D44-A5AF-D816ABF371CD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1395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08DDB5-29FE-9D44-A5AF-D816ABF371CD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1395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08DDB5-29FE-9D44-A5AF-D816ABF371CD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1395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08DDB5-29FE-9D44-A5AF-D816ABF371CD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1395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08DDB5-29FE-9D44-A5AF-D816ABF371CD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1395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BFE25-7EFE-4749-8322-42B03DD71505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12/9/17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81AEC-87D1-0642-A1AE-5863A88EEF5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853861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BFE25-7EFE-4749-8322-42B03DD71505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12/9/17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81AEC-87D1-0642-A1AE-5863A88EEF5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179148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BFE25-7EFE-4749-8322-42B03DD71505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12/9/17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81AEC-87D1-0642-A1AE-5863A88EEF5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962529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BFE25-7EFE-4749-8322-42B03DD71505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12/9/17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81AEC-87D1-0642-A1AE-5863A88EEF5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6430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BFE25-7EFE-4749-8322-42B03DD71505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12/9/17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81AEC-87D1-0642-A1AE-5863A88EEF5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379204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BFE25-7EFE-4749-8322-42B03DD71505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12/9/17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81AEC-87D1-0642-A1AE-5863A88EEF5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316312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BFE25-7EFE-4749-8322-42B03DD71505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12/9/17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81AEC-87D1-0642-A1AE-5863A88EEF5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191310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BFE25-7EFE-4749-8322-42B03DD71505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12/9/17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81AEC-87D1-0642-A1AE-5863A88EEF5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847715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BFE25-7EFE-4749-8322-42B03DD71505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12/9/17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81AEC-87D1-0642-A1AE-5863A88EEF5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842714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BFE25-7EFE-4749-8322-42B03DD71505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12/9/17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81AEC-87D1-0642-A1AE-5863A88EEF5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573754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BFE25-7EFE-4749-8322-42B03DD71505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12/9/17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81AEC-87D1-0642-A1AE-5863A88EEF5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242253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>
                <a:lumMod val="75000"/>
                <a:lumOff val="25000"/>
              </a:schemeClr>
            </a:gs>
            <a:gs pos="100000">
              <a:schemeClr val="tx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FBFE25-7EFE-4749-8322-42B03DD71505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12/9/17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A81AEC-87D1-0642-A1AE-5863A88EEF5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418683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gi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gi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gi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7" Type="http://schemas.openxmlformats.org/officeDocument/2006/relationships/image" Target="../media/image31.png"/><Relationship Id="rId8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7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8.png"/><Relationship Id="rId3" Type="http://schemas.openxmlformats.org/officeDocument/2006/relationships/image" Target="../media/image39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0.gi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1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2.gi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3.png"/><Relationship Id="rId3" Type="http://schemas.openxmlformats.org/officeDocument/2006/relationships/image" Target="../media/image4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4" Type="http://schemas.openxmlformats.org/officeDocument/2006/relationships/image" Target="../media/image43.png"/><Relationship Id="rId5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5" Type="http://schemas.openxmlformats.org/officeDocument/2006/relationships/image" Target="../media/image46.png"/><Relationship Id="rId6" Type="http://schemas.openxmlformats.org/officeDocument/2006/relationships/image" Target="../media/image43.png"/><Relationship Id="rId7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jp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4" Type="http://schemas.openxmlformats.org/officeDocument/2006/relationships/image" Target="../media/image47.png"/><Relationship Id="rId5" Type="http://schemas.openxmlformats.org/officeDocument/2006/relationships/image" Target="../media/image50.png"/><Relationship Id="rId6" Type="http://schemas.openxmlformats.org/officeDocument/2006/relationships/image" Target="../media/image48.png"/><Relationship Id="rId7" Type="http://schemas.openxmlformats.org/officeDocument/2006/relationships/image" Target="../media/image46.png"/><Relationship Id="rId8" Type="http://schemas.openxmlformats.org/officeDocument/2006/relationships/image" Target="../media/image43.png"/><Relationship Id="rId9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5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1.png"/><Relationship Id="rId3" Type="http://schemas.openxmlformats.org/officeDocument/2006/relationships/image" Target="../media/image5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1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4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5.gi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6.png"/><Relationship Id="rId3" Type="http://schemas.openxmlformats.org/officeDocument/2006/relationships/image" Target="../media/image57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8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9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9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0.png"/><Relationship Id="rId3" Type="http://schemas.openxmlformats.org/officeDocument/2006/relationships/image" Target="../media/image59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9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1.png"/><Relationship Id="rId3" Type="http://schemas.openxmlformats.org/officeDocument/2006/relationships/image" Target="../media/image5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1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1.png"/><Relationship Id="rId3" Type="http://schemas.openxmlformats.org/officeDocument/2006/relationships/image" Target="../media/image63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3.png"/><Relationship Id="rId3" Type="http://schemas.openxmlformats.org/officeDocument/2006/relationships/image" Target="../media/image6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4" Type="http://schemas.openxmlformats.org/officeDocument/2006/relationships/image" Target="../media/image53.png"/><Relationship Id="rId5" Type="http://schemas.openxmlformats.org/officeDocument/2006/relationships/image" Target="../media/image64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3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1.png"/><Relationship Id="rId3" Type="http://schemas.openxmlformats.org/officeDocument/2006/relationships/image" Target="../media/image65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1.png"/><Relationship Id="rId3" Type="http://schemas.openxmlformats.org/officeDocument/2006/relationships/image" Target="../media/image65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4" Type="http://schemas.openxmlformats.org/officeDocument/2006/relationships/image" Target="../media/image66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4" Type="http://schemas.openxmlformats.org/officeDocument/2006/relationships/image" Target="../media/image6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7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7.png"/><Relationship Id="rId3" Type="http://schemas.openxmlformats.org/officeDocument/2006/relationships/image" Target="../media/image68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7.png"/><Relationship Id="rId3" Type="http://schemas.openxmlformats.org/officeDocument/2006/relationships/image" Target="../media/image69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0.gif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1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2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4" Type="http://schemas.openxmlformats.org/officeDocument/2006/relationships/image" Target="../media/image75.JP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3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6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6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6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7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8.png"/><Relationship Id="rId3" Type="http://schemas.openxmlformats.org/officeDocument/2006/relationships/image" Target="../media/image3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4" Type="http://schemas.openxmlformats.org/officeDocument/2006/relationships/image" Target="../media/image80.png"/><Relationship Id="rId5" Type="http://schemas.openxmlformats.org/officeDocument/2006/relationships/image" Target="../media/image8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2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2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3.gi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2.png"/><Relationship Id="rId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35187" y="151616"/>
            <a:ext cx="8353777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>
                <a:solidFill>
                  <a:prstClr val="white"/>
                </a:solidFill>
                <a:latin typeface="Lato Black"/>
                <a:cs typeface="Lato Black"/>
              </a:rPr>
              <a:t>Interrupted </a:t>
            </a:r>
          </a:p>
          <a:p>
            <a:r>
              <a:rPr lang="en-US" sz="5000" dirty="0">
                <a:solidFill>
                  <a:prstClr val="white"/>
                </a:solidFill>
                <a:latin typeface="Lato Black"/>
                <a:cs typeface="Lato Black"/>
              </a:rPr>
              <a:t>Time Series </a:t>
            </a:r>
          </a:p>
          <a:p>
            <a:r>
              <a:rPr lang="en-US" sz="5000" dirty="0">
                <a:solidFill>
                  <a:prstClr val="white"/>
                </a:solidFill>
                <a:latin typeface="Lato Black"/>
                <a:cs typeface="Lato Black"/>
              </a:rPr>
              <a:t>Experiments </a:t>
            </a:r>
          </a:p>
          <a:p>
            <a:r>
              <a:rPr lang="en-US" sz="5000" dirty="0">
                <a:solidFill>
                  <a:prstClr val="white"/>
                </a:solidFill>
                <a:latin typeface="Lato Black"/>
                <a:cs typeface="Lato Black"/>
              </a:rPr>
              <a:t>in Python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35187" y="3730305"/>
            <a:ext cx="835377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prstClr val="white">
                    <a:alpha val="90000"/>
                  </a:prstClr>
                </a:solidFill>
                <a:latin typeface="Lato Light"/>
                <a:cs typeface="Lato Light"/>
              </a:rPr>
              <a:t>Drew Fustin</a:t>
            </a:r>
          </a:p>
          <a:p>
            <a:r>
              <a:rPr lang="en-US" sz="2500" i="1" dirty="0">
                <a:solidFill>
                  <a:prstClr val="white">
                    <a:alpha val="90000"/>
                  </a:prstClr>
                </a:solidFill>
                <a:latin typeface="Lato Light"/>
                <a:cs typeface="Lato Light"/>
              </a:rPr>
              <a:t>	Automaton Data</a:t>
            </a:r>
          </a:p>
          <a:p>
            <a:r>
              <a:rPr lang="en-US" sz="2500" dirty="0">
                <a:solidFill>
                  <a:prstClr val="white">
                    <a:alpha val="90000"/>
                  </a:prstClr>
                </a:solidFill>
                <a:latin typeface="Lato Light"/>
                <a:cs typeface="Lato Light"/>
              </a:rPr>
              <a:t>	drewfustin@gmail.com</a:t>
            </a:r>
          </a:p>
          <a:p>
            <a:r>
              <a:rPr lang="en-US" sz="2500" dirty="0">
                <a:solidFill>
                  <a:prstClr val="white">
                    <a:alpha val="90000"/>
                  </a:prstClr>
                </a:solidFill>
                <a:latin typeface="Lato Light"/>
                <a:cs typeface="Lato Light"/>
              </a:rPr>
              <a:t>	@drewfustin</a:t>
            </a:r>
          </a:p>
          <a:p>
            <a:endParaRPr lang="en-US" sz="2000" dirty="0">
              <a:solidFill>
                <a:prstClr val="white">
                  <a:alpha val="90000"/>
                </a:prstClr>
              </a:solidFill>
              <a:latin typeface="Lato Light"/>
              <a:cs typeface="Lato Light"/>
            </a:endParaRPr>
          </a:p>
          <a:p>
            <a:endParaRPr lang="en-US" sz="1000" dirty="0">
              <a:solidFill>
                <a:prstClr val="white">
                  <a:alpha val="90000"/>
                </a:prstClr>
              </a:solidFill>
              <a:latin typeface="Lato Light"/>
              <a:cs typeface="Lato Light"/>
            </a:endParaRPr>
          </a:p>
          <a:p>
            <a:r>
              <a:rPr lang="en-US" sz="2500" i="1" dirty="0">
                <a:solidFill>
                  <a:prstClr val="white">
                    <a:alpha val="90000"/>
                  </a:prstClr>
                </a:solidFill>
                <a:latin typeface="Lato Light"/>
                <a:cs typeface="Lato Light"/>
              </a:rPr>
              <a:t>github.com/drewfustin/talks__time-series-experiments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48000"/>
                    </a14:imgEffect>
                    <a14:imgEffect>
                      <a14:saturation sat="122000"/>
                    </a14:imgEffect>
                    <a14:imgEffect>
                      <a14:brightnessContrast contrast="-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49728" y="365777"/>
            <a:ext cx="4644113" cy="530352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999440" y="6480760"/>
            <a:ext cx="59078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prstClr val="white">
                    <a:alpha val="75000"/>
                  </a:prstClr>
                </a:solidFill>
                <a:latin typeface="Lato Regular"/>
                <a:cs typeface="Lato Regular"/>
              </a:rPr>
              <a:t>@drewfustin | PyData Ann Arbor | </a:t>
            </a:r>
            <a:r>
              <a:rPr lang="en-US" sz="1600" dirty="0" smtClean="0">
                <a:solidFill>
                  <a:prstClr val="white">
                    <a:alpha val="75000"/>
                  </a:prstClr>
                </a:solidFill>
                <a:latin typeface="Lato Regular"/>
                <a:cs typeface="Lato Regular"/>
              </a:rPr>
              <a:t>2017-12-07</a:t>
            </a:r>
            <a:endParaRPr lang="en-US" sz="1600" dirty="0">
              <a:solidFill>
                <a:prstClr val="white">
                  <a:alpha val="75000"/>
                </a:prstClr>
              </a:solidFill>
              <a:latin typeface="Lato Regular"/>
              <a:cs typeface="Lat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163848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35187" y="151616"/>
            <a:ext cx="890881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 smtClean="0">
                <a:solidFill>
                  <a:prstClr val="white"/>
                </a:solidFill>
                <a:latin typeface="Lato Black"/>
                <a:cs typeface="Lato Black"/>
              </a:rPr>
              <a:t>Experimentation can be hard</a:t>
            </a:r>
            <a:endParaRPr lang="en-US" sz="5000" dirty="0">
              <a:solidFill>
                <a:prstClr val="white"/>
              </a:solidFill>
              <a:latin typeface="Lato Black"/>
              <a:cs typeface="Lato Black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344" y="1093418"/>
            <a:ext cx="7562225" cy="424268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66254" y="5349069"/>
            <a:ext cx="668831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500" dirty="0" smtClean="0">
                <a:solidFill>
                  <a:prstClr val="white">
                    <a:alpha val="90000"/>
                  </a:prstClr>
                </a:solidFill>
                <a:latin typeface="Lato Light"/>
                <a:cs typeface="Lato Light"/>
              </a:rPr>
              <a:t>source: Tom </a:t>
            </a:r>
            <a:r>
              <a:rPr lang="en-US" sz="1500" dirty="0" err="1" smtClean="0">
                <a:solidFill>
                  <a:prstClr val="white">
                    <a:alpha val="90000"/>
                  </a:prstClr>
                </a:solidFill>
                <a:latin typeface="Lato Light"/>
                <a:cs typeface="Lato Light"/>
              </a:rPr>
              <a:t>Augspurger</a:t>
            </a:r>
            <a:r>
              <a:rPr lang="en-US" sz="1500" dirty="0" smtClean="0">
                <a:solidFill>
                  <a:prstClr val="white">
                    <a:alpha val="90000"/>
                  </a:prstClr>
                </a:solidFill>
                <a:latin typeface="Lato Light"/>
                <a:cs typeface="Lato Light"/>
              </a:rPr>
              <a:t>, </a:t>
            </a:r>
            <a:r>
              <a:rPr lang="en-US" sz="1500" dirty="0" err="1" smtClean="0">
                <a:solidFill>
                  <a:prstClr val="white">
                    <a:alpha val="90000"/>
                  </a:prstClr>
                </a:solidFill>
                <a:latin typeface="Lato Light"/>
                <a:cs typeface="Lato Light"/>
              </a:rPr>
              <a:t>tomaugspurger.github.io</a:t>
            </a:r>
            <a:r>
              <a:rPr lang="en-US" sz="1500" dirty="0" smtClean="0">
                <a:solidFill>
                  <a:prstClr val="white">
                    <a:alpha val="90000"/>
                  </a:prstClr>
                </a:solidFill>
                <a:latin typeface="Lato Light"/>
                <a:cs typeface="Lato Light"/>
              </a:rPr>
              <a:t>/modern-7-timeseries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27692" y="5784038"/>
            <a:ext cx="835377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smtClean="0">
                <a:solidFill>
                  <a:prstClr val="white">
                    <a:alpha val="90000"/>
                  </a:prstClr>
                </a:solidFill>
                <a:latin typeface="Lato Regular"/>
                <a:cs typeface="Lato Regular"/>
              </a:rPr>
              <a:t>What if you can’t experiment on concurrent populations?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999440" y="6480760"/>
            <a:ext cx="59078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prstClr val="white">
                    <a:alpha val="75000"/>
                  </a:prstClr>
                </a:solidFill>
                <a:latin typeface="Lato Regular"/>
                <a:cs typeface="Lato Regular"/>
              </a:rPr>
              <a:t>@drewfustin | PyData Ann Arbor | </a:t>
            </a:r>
            <a:r>
              <a:rPr lang="en-US" sz="1600" dirty="0" smtClean="0">
                <a:solidFill>
                  <a:prstClr val="white">
                    <a:alpha val="75000"/>
                  </a:prstClr>
                </a:solidFill>
                <a:latin typeface="Lato Regular"/>
                <a:cs typeface="Lato Regular"/>
              </a:rPr>
              <a:t>2017-12-07</a:t>
            </a:r>
            <a:endParaRPr lang="en-US" sz="1600" dirty="0">
              <a:solidFill>
                <a:prstClr val="white">
                  <a:alpha val="75000"/>
                </a:prstClr>
              </a:solidFill>
              <a:latin typeface="Lato Regular"/>
              <a:cs typeface="Lat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5672208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iphy (1)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69884" y="0"/>
            <a:ext cx="11892486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35187" y="151616"/>
            <a:ext cx="890881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 smtClean="0">
                <a:solidFill>
                  <a:prstClr val="white"/>
                </a:solidFill>
                <a:latin typeface="Lato Black"/>
                <a:cs typeface="Lato Black"/>
              </a:rPr>
              <a:t>Experimentation can be hard</a:t>
            </a:r>
            <a:endParaRPr lang="en-US" sz="5000" dirty="0">
              <a:solidFill>
                <a:prstClr val="white"/>
              </a:solidFill>
              <a:latin typeface="Lato Black"/>
              <a:cs typeface="Lato Black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999440" y="6480760"/>
            <a:ext cx="59078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prstClr val="white">
                    <a:alpha val="75000"/>
                  </a:prstClr>
                </a:solidFill>
                <a:latin typeface="Lato Regular"/>
                <a:cs typeface="Lato Regular"/>
              </a:rPr>
              <a:t>@drewfustin | PyData Ann Arbor | </a:t>
            </a:r>
            <a:r>
              <a:rPr lang="en-US" sz="1600" dirty="0" smtClean="0">
                <a:solidFill>
                  <a:prstClr val="white">
                    <a:alpha val="75000"/>
                  </a:prstClr>
                </a:solidFill>
                <a:latin typeface="Lato Regular"/>
                <a:cs typeface="Lato Regular"/>
              </a:rPr>
              <a:t>2017-12-07</a:t>
            </a:r>
            <a:endParaRPr lang="en-US" sz="1600" dirty="0">
              <a:solidFill>
                <a:prstClr val="white">
                  <a:alpha val="75000"/>
                </a:prstClr>
              </a:solidFill>
              <a:latin typeface="Lato Regular"/>
              <a:cs typeface="Lat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4199560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35187" y="151616"/>
            <a:ext cx="890881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 smtClean="0">
                <a:solidFill>
                  <a:prstClr val="white"/>
                </a:solidFill>
                <a:latin typeface="Lato Black"/>
                <a:cs typeface="Lato Black"/>
              </a:rPr>
              <a:t>Time Series Experiments</a:t>
            </a:r>
            <a:endParaRPr lang="en-US" sz="5000" dirty="0">
              <a:solidFill>
                <a:prstClr val="white"/>
              </a:solidFill>
              <a:latin typeface="Lato Black"/>
              <a:cs typeface="Lato Black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35187" y="5618986"/>
            <a:ext cx="835377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500" dirty="0" smtClean="0">
                <a:solidFill>
                  <a:prstClr val="white">
                    <a:alpha val="90000"/>
                  </a:prstClr>
                </a:solidFill>
                <a:latin typeface="Lato Regular"/>
                <a:cs typeface="Lato Regular"/>
              </a:rPr>
              <a:t>Simply apply variation at a moment in time</a:t>
            </a:r>
          </a:p>
          <a:p>
            <a:pPr marL="342900" indent="-342900">
              <a:buFont typeface="Arial"/>
              <a:buChar char="•"/>
            </a:pPr>
            <a:r>
              <a:rPr lang="en-US" sz="2500" dirty="0" smtClean="0">
                <a:solidFill>
                  <a:prstClr val="white">
                    <a:alpha val="90000"/>
                  </a:prstClr>
                </a:solidFill>
                <a:latin typeface="Lato Regular"/>
                <a:cs typeface="Lato Regular"/>
              </a:rPr>
              <a:t>Measure before vs. after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1825060" y="1093418"/>
            <a:ext cx="5728799" cy="4478971"/>
            <a:chOff x="1452840" y="1093418"/>
            <a:chExt cx="6234497" cy="5040712"/>
          </a:xfrm>
        </p:grpSpPr>
        <p:sp>
          <p:nvSpPr>
            <p:cNvPr id="8" name="TextBox 7"/>
            <p:cNvSpPr txBox="1"/>
            <p:nvPr/>
          </p:nvSpPr>
          <p:spPr>
            <a:xfrm>
              <a:off x="1452840" y="5510651"/>
              <a:ext cx="6234497" cy="6234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500" dirty="0" smtClean="0">
                  <a:solidFill>
                    <a:prstClr val="white">
                      <a:alpha val="90000"/>
                    </a:prstClr>
                  </a:solidFill>
                  <a:latin typeface="Lato Light"/>
                  <a:cs typeface="Lato Light"/>
                </a:rPr>
                <a:t>source: Ellison, et al. “A Prospective Controlled Trial of an Electronic Hand Hygiene Reminder System”</a:t>
              </a:r>
            </a:p>
          </p:txBody>
        </p:sp>
        <p:pic>
          <p:nvPicPr>
            <p:cNvPr id="13" name="Picture 12" descr="Figure-3-Interrupted-time-series-analysis-of-the-hand-hygiene-event-to-room-entryexit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52840" y="1093418"/>
              <a:ext cx="6234497" cy="4408156"/>
            </a:xfrm>
            <a:prstGeom prst="rect">
              <a:avLst/>
            </a:prstGeom>
          </p:spPr>
        </p:pic>
      </p:grpSp>
      <p:sp>
        <p:nvSpPr>
          <p:cNvPr id="11" name="TextBox 10"/>
          <p:cNvSpPr txBox="1"/>
          <p:nvPr/>
        </p:nvSpPr>
        <p:spPr>
          <a:xfrm>
            <a:off x="2999440" y="6480760"/>
            <a:ext cx="59078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prstClr val="white">
                    <a:alpha val="75000"/>
                  </a:prstClr>
                </a:solidFill>
                <a:latin typeface="Lato Regular"/>
                <a:cs typeface="Lato Regular"/>
              </a:rPr>
              <a:t>@drewfustin | PyData Ann Arbor | </a:t>
            </a:r>
            <a:r>
              <a:rPr lang="en-US" sz="1600" dirty="0" smtClean="0">
                <a:solidFill>
                  <a:prstClr val="white">
                    <a:alpha val="75000"/>
                  </a:prstClr>
                </a:solidFill>
                <a:latin typeface="Lato Regular"/>
                <a:cs typeface="Lato Regular"/>
              </a:rPr>
              <a:t>2017-12-07</a:t>
            </a:r>
            <a:endParaRPr lang="en-US" sz="1600" dirty="0">
              <a:solidFill>
                <a:prstClr val="white">
                  <a:alpha val="75000"/>
                </a:prstClr>
              </a:solidFill>
              <a:latin typeface="Lato Regular"/>
              <a:cs typeface="Lat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7797364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iphy (2)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916" cy="736848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35187" y="151616"/>
            <a:ext cx="890881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 smtClean="0">
                <a:solidFill>
                  <a:prstClr val="white"/>
                </a:solidFill>
                <a:latin typeface="Lato Black"/>
                <a:cs typeface="Lato Black"/>
              </a:rPr>
              <a:t>Time Series Experiments</a:t>
            </a:r>
            <a:endParaRPr lang="en-US" sz="5000" dirty="0">
              <a:solidFill>
                <a:prstClr val="white"/>
              </a:solidFill>
              <a:latin typeface="Lato Black"/>
              <a:cs typeface="Lato Black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999440" y="6480760"/>
            <a:ext cx="59078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prstClr val="white">
                    <a:alpha val="75000"/>
                  </a:prstClr>
                </a:solidFill>
                <a:latin typeface="Lato Regular"/>
                <a:cs typeface="Lato Regular"/>
              </a:rPr>
              <a:t>@drewfustin | PyData Ann Arbor | </a:t>
            </a:r>
            <a:r>
              <a:rPr lang="en-US" sz="1600" dirty="0" smtClean="0">
                <a:solidFill>
                  <a:prstClr val="white">
                    <a:alpha val="75000"/>
                  </a:prstClr>
                </a:solidFill>
                <a:latin typeface="Lato Regular"/>
                <a:cs typeface="Lato Regular"/>
              </a:rPr>
              <a:t>2017-12-07</a:t>
            </a:r>
            <a:endParaRPr lang="en-US" sz="1600" dirty="0">
              <a:solidFill>
                <a:prstClr val="white">
                  <a:alpha val="75000"/>
                </a:prstClr>
              </a:solidFill>
              <a:latin typeface="Lato Regular"/>
              <a:cs typeface="Lat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8567182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35187" y="151616"/>
            <a:ext cx="890881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 smtClean="0">
                <a:solidFill>
                  <a:prstClr val="white"/>
                </a:solidFill>
                <a:latin typeface="Lato Black"/>
                <a:cs typeface="Lato Black"/>
              </a:rPr>
              <a:t>Time Series Experiments</a:t>
            </a:r>
            <a:endParaRPr lang="en-US" sz="5000" dirty="0">
              <a:solidFill>
                <a:prstClr val="white"/>
              </a:solidFill>
              <a:latin typeface="Lato Black"/>
              <a:cs typeface="Lato Black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35187" y="5323371"/>
            <a:ext cx="835377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500" dirty="0" smtClean="0">
                <a:solidFill>
                  <a:prstClr val="white">
                    <a:alpha val="90000"/>
                  </a:prstClr>
                </a:solidFill>
                <a:latin typeface="Lato Regular"/>
                <a:cs typeface="Lato Regular"/>
              </a:rPr>
              <a:t>Simply apply variation at a moment in time</a:t>
            </a:r>
          </a:p>
          <a:p>
            <a:pPr marL="342900" indent="-342900">
              <a:buFont typeface="Arial"/>
              <a:buChar char="•"/>
            </a:pPr>
            <a:r>
              <a:rPr lang="en-US" sz="2500" dirty="0" smtClean="0">
                <a:solidFill>
                  <a:prstClr val="white">
                    <a:alpha val="90000"/>
                  </a:prstClr>
                </a:solidFill>
                <a:latin typeface="Lato Regular"/>
                <a:cs typeface="Lato Regular"/>
              </a:rPr>
              <a:t>Measure before vs. after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368231" y="1093417"/>
            <a:ext cx="8417790" cy="3894809"/>
            <a:chOff x="368231" y="1093417"/>
            <a:chExt cx="8417790" cy="3894809"/>
          </a:xfrm>
        </p:grpSpPr>
        <p:sp>
          <p:nvSpPr>
            <p:cNvPr id="8" name="TextBox 7"/>
            <p:cNvSpPr txBox="1"/>
            <p:nvPr/>
          </p:nvSpPr>
          <p:spPr>
            <a:xfrm>
              <a:off x="368231" y="4434228"/>
              <a:ext cx="8417790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500" dirty="0" smtClean="0">
                  <a:solidFill>
                    <a:prstClr val="white">
                      <a:alpha val="90000"/>
                    </a:prstClr>
                  </a:solidFill>
                  <a:latin typeface="Lato Light"/>
                  <a:cs typeface="Lato Light"/>
                </a:rPr>
                <a:t>source: </a:t>
              </a:r>
              <a:r>
                <a:rPr lang="en-US" sz="1500" dirty="0" err="1" smtClean="0">
                  <a:solidFill>
                    <a:prstClr val="white">
                      <a:alpha val="90000"/>
                    </a:prstClr>
                  </a:solidFill>
                  <a:latin typeface="Lato Light"/>
                  <a:cs typeface="Lato Light"/>
                </a:rPr>
                <a:t>Hawton</a:t>
              </a:r>
              <a:r>
                <a:rPr lang="en-US" sz="1500" dirty="0" smtClean="0">
                  <a:solidFill>
                    <a:prstClr val="white">
                      <a:alpha val="90000"/>
                    </a:prstClr>
                  </a:solidFill>
                  <a:latin typeface="Lato Light"/>
                  <a:cs typeface="Lato Light"/>
                </a:rPr>
                <a:t>, et al. “Long term effect of reduced pack sizes of </a:t>
              </a:r>
              <a:r>
                <a:rPr lang="en-US" sz="1500" dirty="0" err="1" smtClean="0">
                  <a:solidFill>
                    <a:prstClr val="white">
                      <a:alpha val="90000"/>
                    </a:prstClr>
                  </a:solidFill>
                  <a:latin typeface="Lato Light"/>
                  <a:cs typeface="Lato Light"/>
                </a:rPr>
                <a:t>paracetamol</a:t>
              </a:r>
              <a:r>
                <a:rPr lang="en-US" sz="1500" dirty="0" smtClean="0">
                  <a:solidFill>
                    <a:prstClr val="white">
                      <a:alpha val="90000"/>
                    </a:prstClr>
                  </a:solidFill>
                  <a:latin typeface="Lato Light"/>
                  <a:cs typeface="Lato Light"/>
                </a:rPr>
                <a:t> on poisoning deaths and liver transplant activity in England and Wales: interrupted time series analyses”</a:t>
              </a:r>
            </a:p>
          </p:txBody>
        </p:sp>
        <p:pic>
          <p:nvPicPr>
            <p:cNvPr id="11" name="Picture 10" descr="F3.large.jp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8231" y="1093417"/>
              <a:ext cx="8417790" cy="3340811"/>
            </a:xfrm>
            <a:prstGeom prst="rect">
              <a:avLst/>
            </a:prstGeom>
          </p:spPr>
        </p:pic>
      </p:grpSp>
      <p:sp>
        <p:nvSpPr>
          <p:cNvPr id="14" name="TextBox 13"/>
          <p:cNvSpPr txBox="1"/>
          <p:nvPr/>
        </p:nvSpPr>
        <p:spPr>
          <a:xfrm>
            <a:off x="2999440" y="6480760"/>
            <a:ext cx="59078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prstClr val="white">
                    <a:alpha val="75000"/>
                  </a:prstClr>
                </a:solidFill>
                <a:latin typeface="Lato Regular"/>
                <a:cs typeface="Lato Regular"/>
              </a:rPr>
              <a:t>@drewfustin | PyData Ann Arbor | </a:t>
            </a:r>
            <a:r>
              <a:rPr lang="en-US" sz="1600" dirty="0" smtClean="0">
                <a:solidFill>
                  <a:prstClr val="white">
                    <a:alpha val="75000"/>
                  </a:prstClr>
                </a:solidFill>
                <a:latin typeface="Lato Regular"/>
                <a:cs typeface="Lato Regular"/>
              </a:rPr>
              <a:t>2017-12-07</a:t>
            </a:r>
            <a:endParaRPr lang="en-US" sz="1600" dirty="0">
              <a:solidFill>
                <a:prstClr val="white">
                  <a:alpha val="75000"/>
                </a:prstClr>
              </a:solidFill>
              <a:latin typeface="Lato Regular"/>
              <a:cs typeface="Lat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0180455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35187" y="151616"/>
            <a:ext cx="890881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 smtClean="0">
                <a:solidFill>
                  <a:prstClr val="white"/>
                </a:solidFill>
                <a:latin typeface="Lato Black"/>
                <a:cs typeface="Lato Black"/>
              </a:rPr>
              <a:t>Time Series Experiments</a:t>
            </a:r>
            <a:endParaRPr lang="en-US" sz="5000" dirty="0">
              <a:solidFill>
                <a:prstClr val="white"/>
              </a:solidFill>
              <a:latin typeface="Lato Black"/>
              <a:cs typeface="Lato Black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35187" y="5323371"/>
            <a:ext cx="835377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500" dirty="0" smtClean="0">
                <a:solidFill>
                  <a:prstClr val="white">
                    <a:alpha val="90000"/>
                  </a:prstClr>
                </a:solidFill>
                <a:latin typeface="Lato Regular"/>
                <a:cs typeface="Lato Regular"/>
              </a:rPr>
              <a:t>“Simply” apply variation at a moment in time</a:t>
            </a:r>
          </a:p>
          <a:p>
            <a:pPr marL="342900" indent="-342900">
              <a:buFont typeface="Arial"/>
              <a:buChar char="•"/>
            </a:pPr>
            <a:r>
              <a:rPr lang="en-US" sz="2500" dirty="0" smtClean="0">
                <a:solidFill>
                  <a:prstClr val="white">
                    <a:alpha val="90000"/>
                  </a:prstClr>
                </a:solidFill>
                <a:latin typeface="Lato Regular"/>
                <a:cs typeface="Lato Regular"/>
              </a:rPr>
              <a:t>“Measure” before vs. after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368231" y="1093417"/>
            <a:ext cx="8417790" cy="3894809"/>
            <a:chOff x="368231" y="1093417"/>
            <a:chExt cx="8417790" cy="3894809"/>
          </a:xfrm>
        </p:grpSpPr>
        <p:sp>
          <p:nvSpPr>
            <p:cNvPr id="8" name="TextBox 7"/>
            <p:cNvSpPr txBox="1"/>
            <p:nvPr/>
          </p:nvSpPr>
          <p:spPr>
            <a:xfrm>
              <a:off x="368231" y="4434228"/>
              <a:ext cx="8417790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500" dirty="0" smtClean="0">
                  <a:solidFill>
                    <a:prstClr val="white">
                      <a:alpha val="90000"/>
                    </a:prstClr>
                  </a:solidFill>
                  <a:latin typeface="Lato Light"/>
                  <a:cs typeface="Lato Light"/>
                </a:rPr>
                <a:t>source: </a:t>
              </a:r>
              <a:r>
                <a:rPr lang="en-US" sz="1500" dirty="0" err="1" smtClean="0">
                  <a:solidFill>
                    <a:prstClr val="white">
                      <a:alpha val="90000"/>
                    </a:prstClr>
                  </a:solidFill>
                  <a:latin typeface="Lato Light"/>
                  <a:cs typeface="Lato Light"/>
                </a:rPr>
                <a:t>Hawton</a:t>
              </a:r>
              <a:r>
                <a:rPr lang="en-US" sz="1500" dirty="0" smtClean="0">
                  <a:solidFill>
                    <a:prstClr val="white">
                      <a:alpha val="90000"/>
                    </a:prstClr>
                  </a:solidFill>
                  <a:latin typeface="Lato Light"/>
                  <a:cs typeface="Lato Light"/>
                </a:rPr>
                <a:t>, et al. “Long term effect of reduced pack sizes of </a:t>
              </a:r>
              <a:r>
                <a:rPr lang="en-US" sz="1500" dirty="0" err="1" smtClean="0">
                  <a:solidFill>
                    <a:prstClr val="white">
                      <a:alpha val="90000"/>
                    </a:prstClr>
                  </a:solidFill>
                  <a:latin typeface="Lato Light"/>
                  <a:cs typeface="Lato Light"/>
                </a:rPr>
                <a:t>paracetamol</a:t>
              </a:r>
              <a:r>
                <a:rPr lang="en-US" sz="1500" dirty="0" smtClean="0">
                  <a:solidFill>
                    <a:prstClr val="white">
                      <a:alpha val="90000"/>
                    </a:prstClr>
                  </a:solidFill>
                  <a:latin typeface="Lato Light"/>
                  <a:cs typeface="Lato Light"/>
                </a:rPr>
                <a:t> on poisoning deaths and liver transplant activity in England and Wales: interrupted time series analyses”</a:t>
              </a:r>
            </a:p>
          </p:txBody>
        </p:sp>
        <p:pic>
          <p:nvPicPr>
            <p:cNvPr id="11" name="Picture 10" descr="F3.large.jp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8231" y="1093417"/>
              <a:ext cx="8417790" cy="3340811"/>
            </a:xfrm>
            <a:prstGeom prst="rect">
              <a:avLst/>
            </a:prstGeom>
          </p:spPr>
        </p:pic>
      </p:grpSp>
      <p:sp>
        <p:nvSpPr>
          <p:cNvPr id="12" name="TextBox 11"/>
          <p:cNvSpPr txBox="1"/>
          <p:nvPr/>
        </p:nvSpPr>
        <p:spPr>
          <a:xfrm>
            <a:off x="2999440" y="6480760"/>
            <a:ext cx="59078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prstClr val="white">
                    <a:alpha val="75000"/>
                  </a:prstClr>
                </a:solidFill>
                <a:latin typeface="Lato Regular"/>
                <a:cs typeface="Lato Regular"/>
              </a:rPr>
              <a:t>@drewfustin | PyData Ann Arbor | </a:t>
            </a:r>
            <a:r>
              <a:rPr lang="en-US" sz="1600" dirty="0" smtClean="0">
                <a:solidFill>
                  <a:prstClr val="white">
                    <a:alpha val="75000"/>
                  </a:prstClr>
                </a:solidFill>
                <a:latin typeface="Lato Regular"/>
                <a:cs typeface="Lato Regular"/>
              </a:rPr>
              <a:t>2017-12-07</a:t>
            </a:r>
            <a:endParaRPr lang="en-US" sz="1600" dirty="0">
              <a:solidFill>
                <a:prstClr val="white">
                  <a:alpha val="75000"/>
                </a:prstClr>
              </a:solidFill>
              <a:latin typeface="Lato Regular"/>
              <a:cs typeface="Lat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9668614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iphy (3)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149615"/>
            <a:ext cx="9144000" cy="1063689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35187" y="151616"/>
            <a:ext cx="890881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 smtClean="0">
                <a:solidFill>
                  <a:prstClr val="white"/>
                </a:solidFill>
                <a:latin typeface="Lato Black"/>
                <a:cs typeface="Lato Black"/>
              </a:rPr>
              <a:t>Time Series Experiments</a:t>
            </a:r>
            <a:endParaRPr lang="en-US" sz="5000" dirty="0">
              <a:solidFill>
                <a:prstClr val="white"/>
              </a:solidFill>
              <a:latin typeface="Lato Black"/>
              <a:cs typeface="Lato Black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999440" y="6480760"/>
            <a:ext cx="59078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prstClr val="white">
                    <a:alpha val="75000"/>
                  </a:prstClr>
                </a:solidFill>
                <a:latin typeface="Lato Regular"/>
                <a:cs typeface="Lato Regular"/>
              </a:rPr>
              <a:t>@drewfustin | PyData Ann Arbor | </a:t>
            </a:r>
            <a:r>
              <a:rPr lang="en-US" sz="1600" dirty="0" smtClean="0">
                <a:solidFill>
                  <a:prstClr val="white">
                    <a:alpha val="75000"/>
                  </a:prstClr>
                </a:solidFill>
                <a:latin typeface="Lato Regular"/>
                <a:cs typeface="Lato Regular"/>
              </a:rPr>
              <a:t>2017-12-07</a:t>
            </a:r>
            <a:endParaRPr lang="en-US" sz="1600" dirty="0">
              <a:solidFill>
                <a:prstClr val="white">
                  <a:alpha val="75000"/>
                </a:prstClr>
              </a:solidFill>
              <a:latin typeface="Lato Regular"/>
              <a:cs typeface="Lat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7096542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2899743"/>
            <a:ext cx="91440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dirty="0" smtClean="0">
                <a:solidFill>
                  <a:prstClr val="white"/>
                </a:solidFill>
                <a:latin typeface="Lato Black"/>
                <a:cs typeface="Lato Black"/>
              </a:rPr>
              <a:t>Let’s Give It a Try</a:t>
            </a:r>
            <a:endParaRPr lang="en-US" sz="5000" dirty="0">
              <a:solidFill>
                <a:prstClr val="white"/>
              </a:solidFill>
              <a:latin typeface="Lato Black"/>
              <a:cs typeface="Lato Black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999440" y="6480760"/>
            <a:ext cx="59078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prstClr val="white">
                    <a:alpha val="75000"/>
                  </a:prstClr>
                </a:solidFill>
                <a:latin typeface="Lato Regular"/>
                <a:cs typeface="Lato Regular"/>
              </a:rPr>
              <a:t>@drewfustin | PyData Ann Arbor | </a:t>
            </a:r>
            <a:r>
              <a:rPr lang="en-US" sz="1600" dirty="0" smtClean="0">
                <a:solidFill>
                  <a:prstClr val="white">
                    <a:alpha val="75000"/>
                  </a:prstClr>
                </a:solidFill>
                <a:latin typeface="Lato Regular"/>
                <a:cs typeface="Lato Regular"/>
              </a:rPr>
              <a:t>2017-12-07</a:t>
            </a:r>
            <a:endParaRPr lang="en-US" sz="1600" dirty="0">
              <a:solidFill>
                <a:prstClr val="white">
                  <a:alpha val="75000"/>
                </a:prstClr>
              </a:solidFill>
              <a:latin typeface="Lato Regular"/>
              <a:cs typeface="Lat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1692908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35187" y="151616"/>
            <a:ext cx="890881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 smtClean="0">
                <a:solidFill>
                  <a:prstClr val="white"/>
                </a:solidFill>
                <a:latin typeface="Lato Black"/>
                <a:cs typeface="Lato Black"/>
              </a:rPr>
              <a:t>Make Some Data</a:t>
            </a:r>
            <a:endParaRPr lang="en-US" sz="5000" dirty="0">
              <a:solidFill>
                <a:prstClr val="white"/>
              </a:solidFill>
              <a:latin typeface="Lato Black"/>
              <a:cs typeface="Lato Black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35187" y="1251917"/>
            <a:ext cx="835377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500" dirty="0" smtClean="0">
                <a:solidFill>
                  <a:prstClr val="white">
                    <a:alpha val="90000"/>
                  </a:prstClr>
                </a:solidFill>
                <a:latin typeface="Lato Regular"/>
                <a:cs typeface="Lato Regular"/>
              </a:rPr>
              <a:t>Homogeneous Poisson Point Process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2999440" y="6480760"/>
            <a:ext cx="59078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prstClr val="white">
                    <a:alpha val="75000"/>
                  </a:prstClr>
                </a:solidFill>
                <a:latin typeface="Lato Regular"/>
                <a:cs typeface="Lato Regular"/>
              </a:rPr>
              <a:t>@drewfustin | PyData Ann Arbor | </a:t>
            </a:r>
            <a:r>
              <a:rPr lang="en-US" sz="1600" dirty="0" smtClean="0">
                <a:solidFill>
                  <a:prstClr val="white">
                    <a:alpha val="75000"/>
                  </a:prstClr>
                </a:solidFill>
                <a:latin typeface="Lato Regular"/>
                <a:cs typeface="Lato Regular"/>
              </a:rPr>
              <a:t>2017-12-07</a:t>
            </a:r>
            <a:endParaRPr lang="en-US" sz="1600" dirty="0">
              <a:solidFill>
                <a:prstClr val="white">
                  <a:alpha val="75000"/>
                </a:prstClr>
              </a:solidFill>
              <a:latin typeface="Lato Regular"/>
              <a:cs typeface="Lat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7207208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35187" y="151616"/>
            <a:ext cx="890881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 smtClean="0">
                <a:solidFill>
                  <a:prstClr val="white"/>
                </a:solidFill>
                <a:latin typeface="Lato Black"/>
                <a:cs typeface="Lato Black"/>
              </a:rPr>
              <a:t>Make Some Data</a:t>
            </a:r>
            <a:endParaRPr lang="en-US" sz="5000" dirty="0">
              <a:solidFill>
                <a:prstClr val="white"/>
              </a:solidFill>
              <a:latin typeface="Lato Black"/>
              <a:cs typeface="Lato Black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35187" y="1251917"/>
            <a:ext cx="835377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500" dirty="0" smtClean="0">
                <a:solidFill>
                  <a:prstClr val="white">
                    <a:alpha val="90000"/>
                  </a:prstClr>
                </a:solidFill>
                <a:latin typeface="Lato Regular"/>
                <a:cs typeface="Lato Regular"/>
              </a:rPr>
              <a:t>Homogeneous Poisson Point Process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908300" y="2278104"/>
            <a:ext cx="44445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r"/>
            <a:r>
              <a:rPr lang="en-US" sz="2000" dirty="0" smtClean="0">
                <a:solidFill>
                  <a:prstClr val="white">
                    <a:alpha val="90000"/>
                  </a:prstClr>
                </a:solidFill>
                <a:latin typeface="Lato Light"/>
                <a:cs typeface="Lato Light"/>
              </a:rPr>
              <a:t>points distributed randomly in time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 flipH="1" flipV="1">
            <a:off x="4806007" y="1728971"/>
            <a:ext cx="361270" cy="543273"/>
          </a:xfrm>
          <a:prstGeom prst="straightConnector1">
            <a:avLst/>
          </a:prstGeom>
          <a:ln>
            <a:solidFill>
              <a:schemeClr val="bg1">
                <a:alpha val="9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2999440" y="6480760"/>
            <a:ext cx="59078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prstClr val="white">
                    <a:alpha val="75000"/>
                  </a:prstClr>
                </a:solidFill>
                <a:latin typeface="Lato Regular"/>
                <a:cs typeface="Lato Regular"/>
              </a:rPr>
              <a:t>@drewfustin | PyData Ann Arbor | </a:t>
            </a:r>
            <a:r>
              <a:rPr lang="en-US" sz="1600" dirty="0" smtClean="0">
                <a:solidFill>
                  <a:prstClr val="white">
                    <a:alpha val="75000"/>
                  </a:prstClr>
                </a:solidFill>
                <a:latin typeface="Lato Regular"/>
                <a:cs typeface="Lato Regular"/>
              </a:rPr>
              <a:t>2017-12-07</a:t>
            </a:r>
            <a:endParaRPr lang="en-US" sz="1600" dirty="0">
              <a:solidFill>
                <a:prstClr val="white">
                  <a:alpha val="75000"/>
                </a:prstClr>
              </a:solidFill>
              <a:latin typeface="Lato Regular"/>
              <a:cs typeface="Lat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41318544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35187" y="151616"/>
            <a:ext cx="8353777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>
                <a:solidFill>
                  <a:prstClr val="white"/>
                </a:solidFill>
                <a:latin typeface="Lato Black"/>
                <a:cs typeface="Lato Black"/>
              </a:rPr>
              <a:t>Interrupted </a:t>
            </a:r>
          </a:p>
          <a:p>
            <a:r>
              <a:rPr lang="en-US" sz="5000" dirty="0">
                <a:solidFill>
                  <a:prstClr val="white"/>
                </a:solidFill>
                <a:latin typeface="Lato Black"/>
                <a:cs typeface="Lato Black"/>
              </a:rPr>
              <a:t>Time Series </a:t>
            </a:r>
          </a:p>
          <a:p>
            <a:r>
              <a:rPr lang="en-US" sz="5000" dirty="0">
                <a:solidFill>
                  <a:prstClr val="white"/>
                </a:solidFill>
                <a:latin typeface="Lato Black"/>
                <a:cs typeface="Lato Black"/>
              </a:rPr>
              <a:t>Experiments </a:t>
            </a:r>
          </a:p>
          <a:p>
            <a:r>
              <a:rPr lang="en-US" sz="5000" dirty="0">
                <a:solidFill>
                  <a:prstClr val="white"/>
                </a:solidFill>
                <a:latin typeface="Lato Black"/>
                <a:cs typeface="Lato Black"/>
              </a:rPr>
              <a:t>in Python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35187" y="3730305"/>
            <a:ext cx="8353777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2500" dirty="0" smtClean="0">
                <a:solidFill>
                  <a:prstClr val="white">
                    <a:alpha val="90000"/>
                  </a:prstClr>
                </a:solidFill>
                <a:latin typeface="Lato Regular"/>
                <a:cs typeface="Lato Regular"/>
              </a:rPr>
              <a:t>Typical Experimentation in Data Science</a:t>
            </a:r>
          </a:p>
          <a:p>
            <a:pPr marL="457200" indent="-457200">
              <a:buFont typeface="Arial"/>
              <a:buChar char="•"/>
            </a:pPr>
            <a:r>
              <a:rPr lang="en-US" sz="2500" dirty="0" smtClean="0">
                <a:solidFill>
                  <a:prstClr val="white">
                    <a:alpha val="90000"/>
                  </a:prstClr>
                </a:solidFill>
                <a:latin typeface="Lato Regular"/>
                <a:cs typeface="Lato Regular"/>
              </a:rPr>
              <a:t>Time Series Experiments / Regression Discontinuity</a:t>
            </a:r>
          </a:p>
          <a:p>
            <a:pPr marL="457200" indent="-457200">
              <a:buFont typeface="Arial"/>
              <a:buChar char="•"/>
            </a:pPr>
            <a:r>
              <a:rPr lang="en-US" sz="2500" dirty="0" smtClean="0">
                <a:solidFill>
                  <a:prstClr val="white">
                    <a:alpha val="90000"/>
                  </a:prstClr>
                </a:solidFill>
                <a:latin typeface="Lato Regular"/>
                <a:cs typeface="Lato Regular"/>
              </a:rPr>
              <a:t>Simulating Time Series Data</a:t>
            </a:r>
          </a:p>
          <a:p>
            <a:pPr marL="457200" indent="-457200">
              <a:buFont typeface="Arial"/>
              <a:buChar char="•"/>
            </a:pPr>
            <a:r>
              <a:rPr lang="en-US" sz="2500" dirty="0" smtClean="0">
                <a:solidFill>
                  <a:prstClr val="white">
                    <a:alpha val="90000"/>
                  </a:prstClr>
                </a:solidFill>
                <a:latin typeface="Lato Regular"/>
                <a:cs typeface="Lato Regular"/>
              </a:rPr>
              <a:t>ARIMA Algebra and Forecasting with </a:t>
            </a:r>
            <a:r>
              <a:rPr lang="en-US" sz="2500" dirty="0" err="1" smtClean="0">
                <a:solidFill>
                  <a:prstClr val="white">
                    <a:alpha val="90000"/>
                  </a:prstClr>
                </a:solidFill>
                <a:latin typeface="Inconsolata Regular"/>
                <a:cs typeface="Inconsolata Regular"/>
              </a:rPr>
              <a:t>statsmodels</a:t>
            </a:r>
            <a:endParaRPr lang="en-US" sz="2500" dirty="0" smtClean="0">
              <a:solidFill>
                <a:prstClr val="white">
                  <a:alpha val="90000"/>
                </a:prstClr>
              </a:solidFill>
              <a:latin typeface="Inconsolata Regular"/>
              <a:cs typeface="Inconsolata Regular"/>
            </a:endParaRPr>
          </a:p>
          <a:p>
            <a:pPr marL="457200" indent="-457200">
              <a:buFont typeface="Arial"/>
              <a:buChar char="•"/>
            </a:pPr>
            <a:r>
              <a:rPr lang="en-US" sz="2500" dirty="0" smtClean="0">
                <a:solidFill>
                  <a:prstClr val="white">
                    <a:alpha val="90000"/>
                  </a:prstClr>
                </a:solidFill>
                <a:latin typeface="Lato Regular"/>
                <a:cs typeface="Lato Regular"/>
              </a:rPr>
              <a:t>Modeling Interruptions with </a:t>
            </a:r>
            <a:r>
              <a:rPr lang="en-US" sz="2500" dirty="0" smtClean="0">
                <a:solidFill>
                  <a:prstClr val="white">
                    <a:alpha val="90000"/>
                  </a:prstClr>
                </a:solidFill>
                <a:latin typeface="Inconsolata Regular"/>
                <a:cs typeface="Inconsolata Regular"/>
              </a:rPr>
              <a:t>PyMC3</a:t>
            </a:r>
          </a:p>
          <a:p>
            <a:pPr marL="457200" indent="-457200">
              <a:buFont typeface="Arial"/>
              <a:buChar char="•"/>
            </a:pPr>
            <a:endParaRPr lang="en-US" sz="2500" dirty="0">
              <a:solidFill>
                <a:prstClr val="white">
                  <a:alpha val="90000"/>
                </a:prstClr>
              </a:solidFill>
              <a:latin typeface="Lato Regular"/>
              <a:cs typeface="Lato Regular"/>
            </a:endParaRPr>
          </a:p>
        </p:txBody>
      </p:sp>
      <p:pic>
        <p:nvPicPr>
          <p:cNvPr id="7" name="Picture 6" descr="downloa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9858" y="1196232"/>
            <a:ext cx="1193800" cy="1079500"/>
          </a:xfrm>
          <a:prstGeom prst="rect">
            <a:avLst/>
          </a:prstGeom>
        </p:spPr>
      </p:pic>
      <p:pic>
        <p:nvPicPr>
          <p:cNvPr id="8" name="Picture 7" descr="tumblr_inline_ojmd0oVnx31ta78fg_54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6601" y="877627"/>
            <a:ext cx="1661567" cy="171919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999440" y="6480760"/>
            <a:ext cx="59078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prstClr val="white">
                    <a:alpha val="75000"/>
                  </a:prstClr>
                </a:solidFill>
                <a:latin typeface="Lato Regular"/>
                <a:cs typeface="Lato Regular"/>
              </a:rPr>
              <a:t>@drewfustin | PyData Ann Arbor | </a:t>
            </a:r>
            <a:r>
              <a:rPr lang="en-US" sz="1600" dirty="0" smtClean="0">
                <a:solidFill>
                  <a:prstClr val="white">
                    <a:alpha val="75000"/>
                  </a:prstClr>
                </a:solidFill>
                <a:latin typeface="Lato Regular"/>
                <a:cs typeface="Lato Regular"/>
              </a:rPr>
              <a:t>2017-12-07</a:t>
            </a:r>
            <a:endParaRPr lang="en-US" sz="1600" dirty="0">
              <a:solidFill>
                <a:prstClr val="white">
                  <a:alpha val="75000"/>
                </a:prstClr>
              </a:solidFill>
              <a:latin typeface="Lato Regular"/>
              <a:cs typeface="Lat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41408625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35187" y="151616"/>
            <a:ext cx="890881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 smtClean="0">
                <a:solidFill>
                  <a:prstClr val="white"/>
                </a:solidFill>
                <a:latin typeface="Lato Black"/>
                <a:cs typeface="Lato Black"/>
              </a:rPr>
              <a:t>Make Some Data</a:t>
            </a:r>
            <a:endParaRPr lang="en-US" sz="5000" dirty="0">
              <a:solidFill>
                <a:prstClr val="white"/>
              </a:solidFill>
              <a:latin typeface="Lato Black"/>
              <a:cs typeface="Lato Black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35187" y="1251917"/>
            <a:ext cx="835377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500" dirty="0" smtClean="0">
                <a:solidFill>
                  <a:prstClr val="white">
                    <a:alpha val="90000"/>
                  </a:prstClr>
                </a:solidFill>
                <a:latin typeface="Lato Regular"/>
                <a:cs typeface="Lato Regular"/>
              </a:rPr>
              <a:t>Homogeneous Poisson Point Process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908300" y="2278104"/>
            <a:ext cx="44445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r"/>
            <a:r>
              <a:rPr lang="en-US" sz="2000" dirty="0" smtClean="0">
                <a:solidFill>
                  <a:prstClr val="white">
                    <a:alpha val="90000"/>
                  </a:prstClr>
                </a:solidFill>
                <a:latin typeface="Lato Light"/>
                <a:cs typeface="Lato Light"/>
              </a:rPr>
              <a:t>points distributed randomly in time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 flipH="1" flipV="1">
            <a:off x="4806007" y="1728971"/>
            <a:ext cx="361270" cy="543273"/>
          </a:xfrm>
          <a:prstGeom prst="straightConnector1">
            <a:avLst/>
          </a:prstGeom>
          <a:ln>
            <a:solidFill>
              <a:schemeClr val="bg1">
                <a:alpha val="9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3098177" y="1728972"/>
            <a:ext cx="272825" cy="1325719"/>
          </a:xfrm>
          <a:prstGeom prst="straightConnector1">
            <a:avLst/>
          </a:prstGeom>
          <a:ln>
            <a:solidFill>
              <a:schemeClr val="bg1">
                <a:alpha val="9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" name="Picture 19" descr="imgtemp_umehyo-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7263" y="4258992"/>
            <a:ext cx="2999232" cy="560832"/>
          </a:xfrm>
          <a:prstGeom prst="rect">
            <a:avLst/>
          </a:prstGeom>
        </p:spPr>
      </p:pic>
      <p:pic>
        <p:nvPicPr>
          <p:cNvPr id="21" name="Picture 20" descr="imgtemp_jhe9ns-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9824" y="2986082"/>
            <a:ext cx="5836452" cy="1179578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2999440" y="6480760"/>
            <a:ext cx="59078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prstClr val="white">
                    <a:alpha val="75000"/>
                  </a:prstClr>
                </a:solidFill>
                <a:latin typeface="Lato Regular"/>
                <a:cs typeface="Lato Regular"/>
              </a:rPr>
              <a:t>@drewfustin | PyData Ann Arbor | </a:t>
            </a:r>
            <a:r>
              <a:rPr lang="en-US" sz="1600" dirty="0" smtClean="0">
                <a:solidFill>
                  <a:prstClr val="white">
                    <a:alpha val="75000"/>
                  </a:prstClr>
                </a:solidFill>
                <a:latin typeface="Lato Regular"/>
                <a:cs typeface="Lato Regular"/>
              </a:rPr>
              <a:t>2017-12-07</a:t>
            </a:r>
            <a:endParaRPr lang="en-US" sz="1600" dirty="0">
              <a:solidFill>
                <a:prstClr val="white">
                  <a:alpha val="75000"/>
                </a:prstClr>
              </a:solidFill>
              <a:latin typeface="Lato Regular"/>
              <a:cs typeface="Lat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4623021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35187" y="151616"/>
            <a:ext cx="890881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 smtClean="0">
                <a:solidFill>
                  <a:prstClr val="white"/>
                </a:solidFill>
                <a:latin typeface="Lato Black"/>
                <a:cs typeface="Lato Black"/>
              </a:rPr>
              <a:t>Make Some Data</a:t>
            </a:r>
            <a:endParaRPr lang="en-US" sz="5000" dirty="0">
              <a:solidFill>
                <a:prstClr val="white"/>
              </a:solidFill>
              <a:latin typeface="Lato Black"/>
              <a:cs typeface="Lato Black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35187" y="1251917"/>
            <a:ext cx="835377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500" dirty="0" smtClean="0">
                <a:solidFill>
                  <a:prstClr val="white">
                    <a:alpha val="90000"/>
                  </a:prstClr>
                </a:solidFill>
                <a:latin typeface="Lato Regular"/>
                <a:cs typeface="Lato Regular"/>
              </a:rPr>
              <a:t>Homogeneous Poisson Point Process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908300" y="2278104"/>
            <a:ext cx="44445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r"/>
            <a:r>
              <a:rPr lang="en-US" sz="2000" dirty="0" smtClean="0">
                <a:solidFill>
                  <a:prstClr val="white">
                    <a:alpha val="90000"/>
                  </a:prstClr>
                </a:solidFill>
                <a:latin typeface="Lato Light"/>
                <a:cs typeface="Lato Light"/>
              </a:rPr>
              <a:t>points distributed randomly in time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 flipH="1" flipV="1">
            <a:off x="4806007" y="1728971"/>
            <a:ext cx="361270" cy="543273"/>
          </a:xfrm>
          <a:prstGeom prst="straightConnector1">
            <a:avLst/>
          </a:prstGeom>
          <a:ln>
            <a:solidFill>
              <a:schemeClr val="bg1">
                <a:alpha val="9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3098177" y="1728972"/>
            <a:ext cx="272825" cy="1325719"/>
          </a:xfrm>
          <a:prstGeom prst="straightConnector1">
            <a:avLst/>
          </a:prstGeom>
          <a:ln>
            <a:solidFill>
              <a:schemeClr val="bg1">
                <a:alpha val="9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" name="Picture 19" descr="imgtemp_umehyo-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7263" y="4258992"/>
            <a:ext cx="2999232" cy="560832"/>
          </a:xfrm>
          <a:prstGeom prst="rect">
            <a:avLst/>
          </a:prstGeom>
        </p:spPr>
      </p:pic>
      <p:pic>
        <p:nvPicPr>
          <p:cNvPr id="21" name="Picture 20" descr="imgtemp_jhe9ns-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9824" y="2986082"/>
            <a:ext cx="5836452" cy="1179578"/>
          </a:xfrm>
          <a:prstGeom prst="rect">
            <a:avLst/>
          </a:prstGeom>
        </p:spPr>
      </p:pic>
      <p:pic>
        <p:nvPicPr>
          <p:cNvPr id="23" name="Picture 22" descr="imgtemp_fmqbzl-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417" y="4923903"/>
            <a:ext cx="2943349" cy="422279"/>
          </a:xfrm>
          <a:prstGeom prst="rect">
            <a:avLst/>
          </a:prstGeom>
        </p:spPr>
      </p:pic>
      <p:cxnSp>
        <p:nvCxnSpPr>
          <p:cNvPr id="24" name="Straight Arrow Connector 23"/>
          <p:cNvCxnSpPr/>
          <p:nvPr/>
        </p:nvCxnSpPr>
        <p:spPr>
          <a:xfrm flipV="1">
            <a:off x="1115791" y="1728974"/>
            <a:ext cx="272825" cy="3090850"/>
          </a:xfrm>
          <a:prstGeom prst="straightConnector1">
            <a:avLst/>
          </a:prstGeom>
          <a:ln>
            <a:solidFill>
              <a:schemeClr val="bg1">
                <a:alpha val="9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2999440" y="6480760"/>
            <a:ext cx="59078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prstClr val="white">
                    <a:alpha val="75000"/>
                  </a:prstClr>
                </a:solidFill>
                <a:latin typeface="Lato Regular"/>
                <a:cs typeface="Lato Regular"/>
              </a:rPr>
              <a:t>@drewfustin | PyData Ann Arbor | </a:t>
            </a:r>
            <a:r>
              <a:rPr lang="en-US" sz="1600" dirty="0" smtClean="0">
                <a:solidFill>
                  <a:prstClr val="white">
                    <a:alpha val="75000"/>
                  </a:prstClr>
                </a:solidFill>
                <a:latin typeface="Lato Regular"/>
                <a:cs typeface="Lato Regular"/>
              </a:rPr>
              <a:t>2017-12-07</a:t>
            </a:r>
            <a:endParaRPr lang="en-US" sz="1600" dirty="0">
              <a:solidFill>
                <a:prstClr val="white">
                  <a:alpha val="75000"/>
                </a:prstClr>
              </a:solidFill>
              <a:latin typeface="Lato Regular"/>
              <a:cs typeface="Lat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8798893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35187" y="151616"/>
            <a:ext cx="890881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 smtClean="0">
                <a:solidFill>
                  <a:prstClr val="white"/>
                </a:solidFill>
                <a:latin typeface="Lato Black"/>
                <a:cs typeface="Lato Black"/>
              </a:rPr>
              <a:t>Make Some Data</a:t>
            </a:r>
            <a:endParaRPr lang="en-US" sz="5000" dirty="0">
              <a:solidFill>
                <a:prstClr val="white"/>
              </a:solidFill>
              <a:latin typeface="Lato Black"/>
              <a:cs typeface="Lato Black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35187" y="1251917"/>
            <a:ext cx="835377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500" dirty="0" smtClean="0">
                <a:solidFill>
                  <a:prstClr val="white">
                    <a:alpha val="90000"/>
                  </a:prstClr>
                </a:solidFill>
                <a:latin typeface="Lato Regular"/>
                <a:cs typeface="Lato Regular"/>
              </a:rPr>
              <a:t>Homogeneous Poisson Point Process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908300" y="2278104"/>
            <a:ext cx="44445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r"/>
            <a:r>
              <a:rPr lang="en-US" sz="2000" dirty="0" smtClean="0">
                <a:solidFill>
                  <a:prstClr val="white">
                    <a:alpha val="90000"/>
                  </a:prstClr>
                </a:solidFill>
                <a:latin typeface="Lato Light"/>
                <a:cs typeface="Lato Light"/>
              </a:rPr>
              <a:t>points distributed randomly in time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 flipH="1" flipV="1">
            <a:off x="4806007" y="1728971"/>
            <a:ext cx="361270" cy="543273"/>
          </a:xfrm>
          <a:prstGeom prst="straightConnector1">
            <a:avLst/>
          </a:prstGeom>
          <a:ln>
            <a:solidFill>
              <a:schemeClr val="bg1">
                <a:alpha val="9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3098177" y="1728972"/>
            <a:ext cx="272825" cy="1325719"/>
          </a:xfrm>
          <a:prstGeom prst="straightConnector1">
            <a:avLst/>
          </a:prstGeom>
          <a:ln>
            <a:solidFill>
              <a:schemeClr val="bg1">
                <a:alpha val="9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" name="Picture 19" descr="imgtemp_umehyo-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7263" y="4258992"/>
            <a:ext cx="2999232" cy="560832"/>
          </a:xfrm>
          <a:prstGeom prst="rect">
            <a:avLst/>
          </a:prstGeom>
        </p:spPr>
      </p:pic>
      <p:pic>
        <p:nvPicPr>
          <p:cNvPr id="21" name="Picture 20" descr="imgtemp_jhe9ns-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9824" y="2986082"/>
            <a:ext cx="5836452" cy="1179578"/>
          </a:xfrm>
          <a:prstGeom prst="rect">
            <a:avLst/>
          </a:prstGeom>
        </p:spPr>
      </p:pic>
      <p:pic>
        <p:nvPicPr>
          <p:cNvPr id="23" name="Picture 22" descr="imgtemp_fmqbzl-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417" y="4923903"/>
            <a:ext cx="2943349" cy="422279"/>
          </a:xfrm>
          <a:prstGeom prst="rect">
            <a:avLst/>
          </a:prstGeom>
        </p:spPr>
      </p:pic>
      <p:cxnSp>
        <p:nvCxnSpPr>
          <p:cNvPr id="24" name="Straight Arrow Connector 23"/>
          <p:cNvCxnSpPr/>
          <p:nvPr/>
        </p:nvCxnSpPr>
        <p:spPr>
          <a:xfrm flipV="1">
            <a:off x="1115791" y="1728974"/>
            <a:ext cx="272825" cy="3090850"/>
          </a:xfrm>
          <a:prstGeom prst="straightConnector1">
            <a:avLst/>
          </a:prstGeom>
          <a:ln>
            <a:solidFill>
              <a:schemeClr val="bg1">
                <a:alpha val="9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2999440" y="6480760"/>
            <a:ext cx="59078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prstClr val="white">
                    <a:alpha val="75000"/>
                  </a:prstClr>
                </a:solidFill>
                <a:latin typeface="Lato Regular"/>
                <a:cs typeface="Lato Regular"/>
              </a:rPr>
              <a:t>@drewfustin | PyData Ann Arbor | </a:t>
            </a:r>
            <a:r>
              <a:rPr lang="en-US" sz="1600" dirty="0" smtClean="0">
                <a:solidFill>
                  <a:prstClr val="white">
                    <a:alpha val="75000"/>
                  </a:prstClr>
                </a:solidFill>
                <a:latin typeface="Lato Regular"/>
                <a:cs typeface="Lato Regular"/>
              </a:rPr>
              <a:t>2017-12-07</a:t>
            </a:r>
            <a:endParaRPr lang="en-US" sz="1600" dirty="0">
              <a:solidFill>
                <a:prstClr val="white">
                  <a:alpha val="75000"/>
                </a:prstClr>
              </a:solidFill>
              <a:latin typeface="Lato Regular"/>
              <a:cs typeface="Lato Regular"/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3409572" y="5051996"/>
            <a:ext cx="5497720" cy="1117031"/>
            <a:chOff x="3409572" y="5051996"/>
            <a:chExt cx="5497720" cy="1117031"/>
          </a:xfrm>
        </p:grpSpPr>
        <p:sp>
          <p:nvSpPr>
            <p:cNvPr id="29" name="TextBox 28"/>
            <p:cNvSpPr txBox="1"/>
            <p:nvPr/>
          </p:nvSpPr>
          <p:spPr>
            <a:xfrm>
              <a:off x="3409572" y="5051996"/>
              <a:ext cx="549772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1"/>
              <a:r>
                <a:rPr lang="en-US" sz="2200" dirty="0" smtClean="0">
                  <a:solidFill>
                    <a:prstClr val="white">
                      <a:alpha val="90000"/>
                    </a:prstClr>
                  </a:solidFill>
                  <a:latin typeface="Lato Regular"/>
                  <a:cs typeface="Lato Regular"/>
                </a:rPr>
                <a:t>note: the time between events that are Poisson distributed follows an </a:t>
              </a:r>
              <a:r>
                <a:rPr lang="en-US" sz="2200" dirty="0" smtClean="0">
                  <a:solidFill>
                    <a:schemeClr val="tx2">
                      <a:lumMod val="40000"/>
                      <a:lumOff val="60000"/>
                      <a:alpha val="90000"/>
                    </a:schemeClr>
                  </a:solidFill>
                  <a:latin typeface="Lato Regular"/>
                  <a:cs typeface="Lato Regular"/>
                </a:rPr>
                <a:t>Exponential Distribution </a:t>
              </a:r>
              <a:r>
                <a:rPr lang="en-US" sz="2200" dirty="0" smtClean="0">
                  <a:solidFill>
                    <a:prstClr val="white">
                      <a:alpha val="90000"/>
                    </a:prstClr>
                  </a:solidFill>
                  <a:latin typeface="Lato Regular"/>
                  <a:cs typeface="Lato Regular"/>
                </a:rPr>
                <a:t>with rate </a:t>
              </a:r>
            </a:p>
          </p:txBody>
        </p:sp>
        <p:pic>
          <p:nvPicPr>
            <p:cNvPr id="30" name="Picture 29" descr="imgtemp_dstjyo-1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89665" y="5786801"/>
              <a:ext cx="552566" cy="38222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098802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35187" y="151616"/>
            <a:ext cx="890881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 smtClean="0">
                <a:solidFill>
                  <a:prstClr val="white"/>
                </a:solidFill>
                <a:latin typeface="Lato Black"/>
                <a:cs typeface="Lato Black"/>
              </a:rPr>
              <a:t>Make Some Data</a:t>
            </a:r>
            <a:endParaRPr lang="en-US" sz="5000" dirty="0">
              <a:solidFill>
                <a:prstClr val="white"/>
              </a:solidFill>
              <a:latin typeface="Lato Black"/>
              <a:cs typeface="Lato Black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999440" y="6480760"/>
            <a:ext cx="59078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prstClr val="white">
                    <a:alpha val="75000"/>
                  </a:prstClr>
                </a:solidFill>
                <a:latin typeface="Lato Regular"/>
                <a:cs typeface="Lato Regular"/>
              </a:rPr>
              <a:t>@drewfustin | PyData Ann Arbor | </a:t>
            </a:r>
            <a:r>
              <a:rPr lang="en-US" sz="1600" dirty="0" smtClean="0">
                <a:solidFill>
                  <a:prstClr val="white">
                    <a:alpha val="75000"/>
                  </a:prstClr>
                </a:solidFill>
                <a:latin typeface="Lato Regular"/>
                <a:cs typeface="Lato Regular"/>
              </a:rPr>
              <a:t>2017-12-07</a:t>
            </a:r>
            <a:endParaRPr lang="en-US" sz="1600" dirty="0">
              <a:solidFill>
                <a:prstClr val="white">
                  <a:alpha val="75000"/>
                </a:prstClr>
              </a:solidFill>
              <a:latin typeface="Lato Regular"/>
              <a:cs typeface="Lato Regular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425" y="1243313"/>
            <a:ext cx="8908813" cy="4921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2293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35187" y="151616"/>
            <a:ext cx="890881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 smtClean="0">
                <a:solidFill>
                  <a:prstClr val="white"/>
                </a:solidFill>
                <a:latin typeface="Lato Black"/>
                <a:cs typeface="Lato Black"/>
              </a:rPr>
              <a:t>Make Some Data</a:t>
            </a:r>
            <a:endParaRPr lang="en-US" sz="5000" dirty="0">
              <a:solidFill>
                <a:prstClr val="white"/>
              </a:solidFill>
              <a:latin typeface="Lato Black"/>
              <a:cs typeface="Lato Black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999440" y="6480760"/>
            <a:ext cx="59078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prstClr val="white">
                    <a:alpha val="75000"/>
                  </a:prstClr>
                </a:solidFill>
                <a:latin typeface="Lato Regular"/>
                <a:cs typeface="Lato Regular"/>
              </a:rPr>
              <a:t>@drewfustin | PyData Ann Arbor | </a:t>
            </a:r>
            <a:r>
              <a:rPr lang="en-US" sz="1600" dirty="0" smtClean="0">
                <a:solidFill>
                  <a:prstClr val="white">
                    <a:alpha val="75000"/>
                  </a:prstClr>
                </a:solidFill>
                <a:latin typeface="Lato Regular"/>
                <a:cs typeface="Lato Regular"/>
              </a:rPr>
              <a:t>2017-12-07</a:t>
            </a:r>
            <a:endParaRPr lang="en-US" sz="1600" dirty="0">
              <a:solidFill>
                <a:prstClr val="white">
                  <a:alpha val="75000"/>
                </a:prstClr>
              </a:solidFill>
              <a:latin typeface="Lato Regular"/>
              <a:cs typeface="Lato Regular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235187" y="2862117"/>
            <a:ext cx="8353777" cy="1312189"/>
            <a:chOff x="235187" y="1251917"/>
            <a:chExt cx="8353777" cy="1312189"/>
          </a:xfrm>
        </p:grpSpPr>
        <p:sp>
          <p:nvSpPr>
            <p:cNvPr id="12" name="TextBox 11"/>
            <p:cNvSpPr txBox="1"/>
            <p:nvPr/>
          </p:nvSpPr>
          <p:spPr>
            <a:xfrm>
              <a:off x="235187" y="1251917"/>
              <a:ext cx="8353777" cy="12464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1" algn="ctr"/>
              <a:r>
                <a:rPr lang="en-US" sz="2500" dirty="0" smtClean="0">
                  <a:solidFill>
                    <a:prstClr val="white">
                      <a:alpha val="90000"/>
                    </a:prstClr>
                  </a:solidFill>
                  <a:latin typeface="Lato Regular"/>
                  <a:cs typeface="Lato Regular"/>
                </a:rPr>
                <a:t>But, events never occur with a constant rate.</a:t>
              </a:r>
            </a:p>
            <a:p>
              <a:pPr lvl="1" algn="ctr"/>
              <a:endParaRPr lang="en-US" sz="2500" dirty="0" smtClean="0">
                <a:solidFill>
                  <a:prstClr val="white">
                    <a:alpha val="90000"/>
                  </a:prstClr>
                </a:solidFill>
                <a:latin typeface="Lato Regular"/>
                <a:cs typeface="Lato Regular"/>
              </a:endParaRPr>
            </a:p>
            <a:p>
              <a:pPr lvl="1" algn="ctr"/>
              <a:r>
                <a:rPr lang="en-US" sz="2500" dirty="0" smtClean="0">
                  <a:solidFill>
                    <a:prstClr val="white">
                      <a:alpha val="90000"/>
                    </a:prstClr>
                  </a:solidFill>
                  <a:latin typeface="Lato Regular"/>
                  <a:cs typeface="Lato Regular"/>
                </a:rPr>
                <a:t>Can we let       vary with time?</a:t>
              </a:r>
            </a:p>
          </p:txBody>
        </p:sp>
        <p:pic>
          <p:nvPicPr>
            <p:cNvPr id="6" name="Picture 5" descr="imgtemp_dstjyo-1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919" r="-57919"/>
            <a:stretch/>
          </p:blipFill>
          <p:spPr>
            <a:xfrm>
              <a:off x="4146848" y="2040136"/>
              <a:ext cx="757479" cy="5239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036389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35187" y="151616"/>
            <a:ext cx="890881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 smtClean="0">
                <a:solidFill>
                  <a:prstClr val="white"/>
                </a:solidFill>
                <a:latin typeface="Lato Black"/>
                <a:cs typeface="Lato Black"/>
              </a:rPr>
              <a:t>Make Some Data</a:t>
            </a:r>
            <a:endParaRPr lang="en-US" sz="5000" dirty="0">
              <a:solidFill>
                <a:prstClr val="white"/>
              </a:solidFill>
              <a:latin typeface="Lato Black"/>
              <a:cs typeface="Lato Black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35187" y="1251917"/>
            <a:ext cx="835377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500" dirty="0" smtClean="0">
                <a:solidFill>
                  <a:prstClr val="white">
                    <a:alpha val="90000"/>
                  </a:prstClr>
                </a:solidFill>
                <a:latin typeface="Lato Regular"/>
                <a:cs typeface="Lato Regular"/>
              </a:rPr>
              <a:t>Nonhomogeneous Poisson Point Process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2999440" y="6480760"/>
            <a:ext cx="59078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prstClr val="white">
                    <a:alpha val="75000"/>
                  </a:prstClr>
                </a:solidFill>
                <a:latin typeface="Lato Regular"/>
                <a:cs typeface="Lato Regular"/>
              </a:rPr>
              <a:t>@drewfustin | PyData Ann Arbor | </a:t>
            </a:r>
            <a:r>
              <a:rPr lang="en-US" sz="1600" dirty="0" smtClean="0">
                <a:solidFill>
                  <a:prstClr val="white">
                    <a:alpha val="75000"/>
                  </a:prstClr>
                </a:solidFill>
                <a:latin typeface="Lato Regular"/>
                <a:cs typeface="Lato Regular"/>
              </a:rPr>
              <a:t>2017-12-07</a:t>
            </a:r>
            <a:endParaRPr lang="en-US" sz="1600" dirty="0">
              <a:solidFill>
                <a:prstClr val="white">
                  <a:alpha val="75000"/>
                </a:prstClr>
              </a:solidFill>
              <a:latin typeface="Lato Regular"/>
              <a:cs typeface="Lat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5632843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35187" y="151616"/>
            <a:ext cx="890881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 smtClean="0">
                <a:solidFill>
                  <a:prstClr val="white"/>
                </a:solidFill>
                <a:latin typeface="Lato Black"/>
                <a:cs typeface="Lato Black"/>
              </a:rPr>
              <a:t>Make Some Data</a:t>
            </a:r>
            <a:endParaRPr lang="en-US" sz="5000" dirty="0">
              <a:solidFill>
                <a:prstClr val="white"/>
              </a:solidFill>
              <a:latin typeface="Lato Black"/>
              <a:cs typeface="Lato Black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35187" y="1251917"/>
            <a:ext cx="835377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500" dirty="0" smtClean="0">
                <a:solidFill>
                  <a:prstClr val="white">
                    <a:alpha val="90000"/>
                  </a:prstClr>
                </a:solidFill>
                <a:latin typeface="Lato Regular"/>
                <a:cs typeface="Lato Regular"/>
              </a:rPr>
              <a:t>Nonhomogeneous Poisson Point Process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2999440" y="6480760"/>
            <a:ext cx="59078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prstClr val="white">
                    <a:alpha val="75000"/>
                  </a:prstClr>
                </a:solidFill>
                <a:latin typeface="Lato Regular"/>
                <a:cs typeface="Lato Regular"/>
              </a:rPr>
              <a:t>@drewfustin | PyData Ann Arbor | </a:t>
            </a:r>
            <a:r>
              <a:rPr lang="en-US" sz="1600" dirty="0" smtClean="0">
                <a:solidFill>
                  <a:prstClr val="white">
                    <a:alpha val="75000"/>
                  </a:prstClr>
                </a:solidFill>
                <a:latin typeface="Lato Regular"/>
                <a:cs typeface="Lato Regular"/>
              </a:rPr>
              <a:t>2017-12-07</a:t>
            </a:r>
            <a:endParaRPr lang="en-US" sz="1600" dirty="0">
              <a:solidFill>
                <a:prstClr val="white">
                  <a:alpha val="75000"/>
                </a:prstClr>
              </a:solidFill>
              <a:latin typeface="Lato Regular"/>
              <a:cs typeface="Lato Regular"/>
            </a:endParaRPr>
          </a:p>
        </p:txBody>
      </p:sp>
      <p:pic>
        <p:nvPicPr>
          <p:cNvPr id="2" name="Picture 1" descr="imgtemp_9zby3b-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365" y="2471390"/>
            <a:ext cx="1815744" cy="572084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H="1" flipV="1">
            <a:off x="1215186" y="1728976"/>
            <a:ext cx="87581" cy="624998"/>
          </a:xfrm>
          <a:prstGeom prst="straightConnector1">
            <a:avLst/>
          </a:prstGeom>
          <a:ln>
            <a:solidFill>
              <a:schemeClr val="bg1">
                <a:alpha val="9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30498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35187" y="151616"/>
            <a:ext cx="890881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 smtClean="0">
                <a:solidFill>
                  <a:prstClr val="white"/>
                </a:solidFill>
                <a:latin typeface="Lato Black"/>
                <a:cs typeface="Lato Black"/>
              </a:rPr>
              <a:t>Make Some Data</a:t>
            </a:r>
            <a:endParaRPr lang="en-US" sz="5000" dirty="0">
              <a:solidFill>
                <a:prstClr val="white"/>
              </a:solidFill>
              <a:latin typeface="Lato Black"/>
              <a:cs typeface="Lato Black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35187" y="1251917"/>
            <a:ext cx="835377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500" dirty="0" smtClean="0">
                <a:solidFill>
                  <a:prstClr val="white">
                    <a:alpha val="90000"/>
                  </a:prstClr>
                </a:solidFill>
                <a:latin typeface="Lato Regular"/>
                <a:cs typeface="Lato Regular"/>
              </a:rPr>
              <a:t>Nonhomogeneous Poisson Point Process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2999440" y="6480760"/>
            <a:ext cx="59078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prstClr val="white">
                    <a:alpha val="75000"/>
                  </a:prstClr>
                </a:solidFill>
                <a:latin typeface="Lato Regular"/>
                <a:cs typeface="Lato Regular"/>
              </a:rPr>
              <a:t>@drewfustin | PyData Ann Arbor | </a:t>
            </a:r>
            <a:r>
              <a:rPr lang="en-US" sz="1600" dirty="0" smtClean="0">
                <a:solidFill>
                  <a:prstClr val="white">
                    <a:alpha val="75000"/>
                  </a:prstClr>
                </a:solidFill>
                <a:latin typeface="Lato Regular"/>
                <a:cs typeface="Lato Regular"/>
              </a:rPr>
              <a:t>2017-12-07</a:t>
            </a:r>
            <a:endParaRPr lang="en-US" sz="1600" dirty="0">
              <a:solidFill>
                <a:prstClr val="white">
                  <a:alpha val="75000"/>
                </a:prstClr>
              </a:solidFill>
              <a:latin typeface="Lato Regular"/>
              <a:cs typeface="Lato Regular"/>
            </a:endParaRPr>
          </a:p>
        </p:txBody>
      </p:sp>
      <p:pic>
        <p:nvPicPr>
          <p:cNvPr id="2" name="Picture 1" descr="imgtemp_9zby3b-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365" y="2471390"/>
            <a:ext cx="1815744" cy="572084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H="1" flipV="1">
            <a:off x="1215186" y="1728976"/>
            <a:ext cx="87581" cy="624998"/>
          </a:xfrm>
          <a:prstGeom prst="straightConnector1">
            <a:avLst/>
          </a:prstGeom>
          <a:ln>
            <a:solidFill>
              <a:schemeClr val="bg1">
                <a:alpha val="9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5" name="Group 24"/>
          <p:cNvGrpSpPr/>
          <p:nvPr/>
        </p:nvGrpSpPr>
        <p:grpSpPr>
          <a:xfrm>
            <a:off x="2485108" y="1914964"/>
            <a:ext cx="6422183" cy="3108672"/>
            <a:chOff x="2485108" y="1914964"/>
            <a:chExt cx="6422183" cy="3108672"/>
          </a:xfrm>
        </p:grpSpPr>
        <p:sp>
          <p:nvSpPr>
            <p:cNvPr id="15" name="TextBox 14"/>
            <p:cNvSpPr txBox="1"/>
            <p:nvPr/>
          </p:nvSpPr>
          <p:spPr>
            <a:xfrm>
              <a:off x="2485108" y="1914964"/>
              <a:ext cx="6422183" cy="28007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1"/>
              <a:r>
                <a:rPr lang="en-US" sz="2200" dirty="0" smtClean="0">
                  <a:solidFill>
                    <a:prstClr val="white">
                      <a:alpha val="90000"/>
                    </a:prstClr>
                  </a:solidFill>
                  <a:latin typeface="Lato Regular"/>
                  <a:cs typeface="Lato Regular"/>
                </a:rPr>
                <a:t>Generation:</a:t>
              </a:r>
            </a:p>
            <a:p>
              <a:pPr marL="914400" lvl="1" indent="-457200">
                <a:buFont typeface="+mj-lt"/>
                <a:buAutoNum type="arabicPeriod"/>
              </a:pPr>
              <a:r>
                <a:rPr lang="en-US" sz="2200" dirty="0" smtClean="0">
                  <a:solidFill>
                    <a:prstClr val="white">
                      <a:alpha val="90000"/>
                    </a:prstClr>
                  </a:solidFill>
                  <a:latin typeface="Lato Regular"/>
                  <a:cs typeface="Lato Regular"/>
                </a:rPr>
                <a:t>Generate HPP with rate</a:t>
              </a:r>
            </a:p>
            <a:p>
              <a:pPr marL="914400" lvl="1" indent="-457200">
                <a:buFont typeface="+mj-lt"/>
                <a:buAutoNum type="arabicPeriod"/>
              </a:pPr>
              <a:r>
                <a:rPr lang="en-US" sz="2200" dirty="0" smtClean="0">
                  <a:solidFill>
                    <a:prstClr val="white">
                      <a:alpha val="90000"/>
                    </a:prstClr>
                  </a:solidFill>
                  <a:latin typeface="Lato Regular"/>
                  <a:cs typeface="Lato Regular"/>
                </a:rPr>
                <a:t>Attach a random number        bounded by </a:t>
              </a:r>
              <a:br>
                <a:rPr lang="en-US" sz="2200" dirty="0" smtClean="0">
                  <a:solidFill>
                    <a:prstClr val="white">
                      <a:alpha val="90000"/>
                    </a:prstClr>
                  </a:solidFill>
                  <a:latin typeface="Lato Regular"/>
                  <a:cs typeface="Lato Regular"/>
                </a:rPr>
              </a:br>
              <a:r>
                <a:rPr lang="en-US" sz="2200" dirty="0" smtClean="0">
                  <a:solidFill>
                    <a:prstClr val="white">
                      <a:alpha val="90000"/>
                    </a:prstClr>
                  </a:solidFill>
                  <a:latin typeface="Lato Regular"/>
                  <a:cs typeface="Lato Regular"/>
                </a:rPr>
                <a:t>[0, 1] to each point in the HPP process</a:t>
              </a:r>
            </a:p>
            <a:p>
              <a:pPr marL="914400" lvl="1" indent="-457200">
                <a:buFont typeface="+mj-lt"/>
                <a:buAutoNum type="arabicPeriod"/>
              </a:pPr>
              <a:r>
                <a:rPr lang="en-US" sz="2200" dirty="0" smtClean="0">
                  <a:solidFill>
                    <a:prstClr val="white">
                      <a:alpha val="90000"/>
                    </a:prstClr>
                  </a:solidFill>
                  <a:latin typeface="Lato Regular"/>
                  <a:cs typeface="Lato Regular"/>
                </a:rPr>
                <a:t>Generate a rate function             bounded by</a:t>
              </a:r>
              <a:br>
                <a:rPr lang="en-US" sz="2200" dirty="0" smtClean="0">
                  <a:solidFill>
                    <a:prstClr val="white">
                      <a:alpha val="90000"/>
                    </a:prstClr>
                  </a:solidFill>
                  <a:latin typeface="Lato Regular"/>
                  <a:cs typeface="Lato Regular"/>
                </a:rPr>
              </a:br>
              <a:r>
                <a:rPr lang="en-US" sz="2200" dirty="0" smtClean="0">
                  <a:solidFill>
                    <a:prstClr val="white">
                      <a:alpha val="90000"/>
                    </a:prstClr>
                  </a:solidFill>
                  <a:latin typeface="Lato Regular"/>
                  <a:cs typeface="Lato Regular"/>
                </a:rPr>
                <a:t>[0, 1] such that                              for any           such that </a:t>
              </a:r>
            </a:p>
            <a:p>
              <a:pPr marL="914400" lvl="1" indent="-457200">
                <a:buFont typeface="+mj-lt"/>
                <a:buAutoNum type="arabicPeriod"/>
              </a:pPr>
              <a:r>
                <a:rPr lang="en-US" sz="2200" dirty="0" smtClean="0">
                  <a:solidFill>
                    <a:prstClr val="white">
                      <a:alpha val="90000"/>
                    </a:prstClr>
                  </a:solidFill>
                  <a:latin typeface="Lato Regular"/>
                  <a:cs typeface="Lato Regular"/>
                </a:rPr>
                <a:t>Discard any point in the HPP for which </a:t>
              </a:r>
            </a:p>
          </p:txBody>
        </p:sp>
        <p:pic>
          <p:nvPicPr>
            <p:cNvPr id="17" name="Picture 16" descr="imgtemp_ar728v-1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70288" y="2317667"/>
              <a:ext cx="1926538" cy="373140"/>
            </a:xfrm>
            <a:prstGeom prst="rect">
              <a:avLst/>
            </a:prstGeom>
          </p:spPr>
        </p:pic>
        <p:pic>
          <p:nvPicPr>
            <p:cNvPr id="18" name="Picture 17" descr="imgtemp_ytv66l-1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25025" y="3292445"/>
              <a:ext cx="579980" cy="401189"/>
            </a:xfrm>
            <a:prstGeom prst="rect">
              <a:avLst/>
            </a:prstGeom>
          </p:spPr>
        </p:pic>
        <p:pic>
          <p:nvPicPr>
            <p:cNvPr id="19" name="Picture 18" descr="imgtemp_ipbw61-1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31734" y="3646500"/>
              <a:ext cx="1470548" cy="386544"/>
            </a:xfrm>
            <a:prstGeom prst="rect">
              <a:avLst/>
            </a:prstGeom>
          </p:spPr>
        </p:pic>
        <p:pic>
          <p:nvPicPr>
            <p:cNvPr id="22" name="Picture 21" descr="imgtemp_ipbw61-1.png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172" r="53362"/>
            <a:stretch/>
          </p:blipFill>
          <p:spPr>
            <a:xfrm>
              <a:off x="7837872" y="3646500"/>
              <a:ext cx="374904" cy="386544"/>
            </a:xfrm>
            <a:prstGeom prst="rect">
              <a:avLst/>
            </a:prstGeom>
          </p:spPr>
        </p:pic>
        <p:pic>
          <p:nvPicPr>
            <p:cNvPr id="21" name="Picture 20" descr="imgtemp_r16yuz-1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77249" y="3989248"/>
              <a:ext cx="2438704" cy="378988"/>
            </a:xfrm>
            <a:prstGeom prst="rect">
              <a:avLst/>
            </a:prstGeom>
          </p:spPr>
        </p:pic>
        <p:pic>
          <p:nvPicPr>
            <p:cNvPr id="23" name="Picture 22" descr="imgtemp_ftli5e-1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00249" y="2723654"/>
              <a:ext cx="256773" cy="256773"/>
            </a:xfrm>
            <a:prstGeom prst="rect">
              <a:avLst/>
            </a:prstGeom>
          </p:spPr>
        </p:pic>
        <p:pic>
          <p:nvPicPr>
            <p:cNvPr id="24" name="Picture 23" descr="imgtemp_42u69z-1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92290" y="4638064"/>
              <a:ext cx="1290828" cy="3855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893997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35187" y="151616"/>
            <a:ext cx="890881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 smtClean="0">
                <a:solidFill>
                  <a:prstClr val="white"/>
                </a:solidFill>
                <a:latin typeface="Lato Black"/>
                <a:cs typeface="Lato Black"/>
              </a:rPr>
              <a:t>Make Some Data</a:t>
            </a:r>
            <a:endParaRPr lang="en-US" sz="5000" dirty="0">
              <a:solidFill>
                <a:prstClr val="white"/>
              </a:solidFill>
              <a:latin typeface="Lato Black"/>
              <a:cs typeface="Lato Black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35187" y="1251917"/>
            <a:ext cx="835377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500" dirty="0" smtClean="0">
                <a:solidFill>
                  <a:prstClr val="white">
                    <a:alpha val="90000"/>
                  </a:prstClr>
                </a:solidFill>
                <a:latin typeface="Lato Regular"/>
                <a:cs typeface="Lato Regular"/>
              </a:rPr>
              <a:t>Nonhomogeneous Poisson Point Process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2999440" y="6480760"/>
            <a:ext cx="59078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prstClr val="white">
                    <a:alpha val="75000"/>
                  </a:prstClr>
                </a:solidFill>
                <a:latin typeface="Lato Regular"/>
                <a:cs typeface="Lato Regular"/>
              </a:rPr>
              <a:t>@drewfustin | PyData Ann Arbor | </a:t>
            </a:r>
            <a:r>
              <a:rPr lang="en-US" sz="1600" dirty="0" smtClean="0">
                <a:solidFill>
                  <a:prstClr val="white">
                    <a:alpha val="75000"/>
                  </a:prstClr>
                </a:solidFill>
                <a:latin typeface="Lato Regular"/>
                <a:cs typeface="Lato Regular"/>
              </a:rPr>
              <a:t>2017-12-07</a:t>
            </a:r>
            <a:endParaRPr lang="en-US" sz="1600" dirty="0">
              <a:solidFill>
                <a:prstClr val="white">
                  <a:alpha val="75000"/>
                </a:prstClr>
              </a:solidFill>
              <a:latin typeface="Lato Regular"/>
              <a:cs typeface="Lato Regular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0058" y="1834179"/>
            <a:ext cx="2243768" cy="2157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7215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35187" y="151616"/>
            <a:ext cx="890881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 smtClean="0">
                <a:solidFill>
                  <a:prstClr val="white"/>
                </a:solidFill>
                <a:latin typeface="Lato Black"/>
                <a:cs typeface="Lato Black"/>
              </a:rPr>
              <a:t>Make Some Data</a:t>
            </a:r>
            <a:endParaRPr lang="en-US" sz="5000" dirty="0">
              <a:solidFill>
                <a:prstClr val="white"/>
              </a:solidFill>
              <a:latin typeface="Lato Black"/>
              <a:cs typeface="Lato Black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35187" y="1251917"/>
            <a:ext cx="835377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500" dirty="0" smtClean="0">
                <a:solidFill>
                  <a:prstClr val="white">
                    <a:alpha val="90000"/>
                  </a:prstClr>
                </a:solidFill>
                <a:latin typeface="Lato Regular"/>
                <a:cs typeface="Lato Regular"/>
              </a:rPr>
              <a:t>Nonhomogeneous Poisson Point Process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2999440" y="6480760"/>
            <a:ext cx="59078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prstClr val="white">
                    <a:alpha val="75000"/>
                  </a:prstClr>
                </a:solidFill>
                <a:latin typeface="Lato Regular"/>
                <a:cs typeface="Lato Regular"/>
              </a:rPr>
              <a:t>@drewfustin | PyData Ann Arbor | </a:t>
            </a:r>
            <a:r>
              <a:rPr lang="en-US" sz="1600" dirty="0" smtClean="0">
                <a:solidFill>
                  <a:prstClr val="white">
                    <a:alpha val="75000"/>
                  </a:prstClr>
                </a:solidFill>
                <a:latin typeface="Lato Regular"/>
                <a:cs typeface="Lato Regular"/>
              </a:rPr>
              <a:t>2017-12-07</a:t>
            </a:r>
            <a:endParaRPr lang="en-US" sz="1600" dirty="0">
              <a:solidFill>
                <a:prstClr val="white">
                  <a:alpha val="75000"/>
                </a:prstClr>
              </a:solidFill>
              <a:latin typeface="Lato Regular"/>
              <a:cs typeface="Lato Regular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2220058" y="1834179"/>
            <a:ext cx="4691718" cy="2161261"/>
            <a:chOff x="1625761" y="1849924"/>
            <a:chExt cx="4691718" cy="2161261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25761" y="1849924"/>
              <a:ext cx="2243768" cy="2157303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04657" y="1849924"/>
              <a:ext cx="2212822" cy="21612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987215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35187" y="151616"/>
            <a:ext cx="835377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 smtClean="0">
                <a:solidFill>
                  <a:prstClr val="white"/>
                </a:solidFill>
                <a:latin typeface="Lato Black"/>
                <a:cs typeface="Lato Black"/>
              </a:rPr>
              <a:t>Me</a:t>
            </a:r>
            <a:endParaRPr lang="en-US" sz="5000" dirty="0">
              <a:solidFill>
                <a:prstClr val="white"/>
              </a:solidFill>
              <a:latin typeface="Lato Black"/>
              <a:cs typeface="Lato Black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35187" y="1639248"/>
            <a:ext cx="3681601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500" dirty="0">
                <a:solidFill>
                  <a:srgbClr val="FFFFFF">
                    <a:alpha val="90000"/>
                  </a:srgbClr>
                </a:solidFill>
                <a:latin typeface="Lato Black"/>
                <a:cs typeface="Lato Black"/>
              </a:rPr>
              <a:t>Automaton Data</a:t>
            </a:r>
          </a:p>
          <a:p>
            <a:pPr lvl="0"/>
            <a:r>
              <a:rPr lang="en-US" sz="2000" dirty="0">
                <a:solidFill>
                  <a:srgbClr val="FFFFFF">
                    <a:alpha val="90000"/>
                  </a:srgbClr>
                </a:solidFill>
                <a:latin typeface="Lato Black"/>
                <a:cs typeface="Lato Black"/>
              </a:rPr>
              <a:t>	</a:t>
            </a:r>
            <a:r>
              <a:rPr lang="en-US" sz="2000" i="1" dirty="0">
                <a:solidFill>
                  <a:srgbClr val="FFFFFF">
                    <a:alpha val="90000"/>
                  </a:srgbClr>
                </a:solidFill>
                <a:latin typeface="Lato Bold Italic"/>
                <a:cs typeface="Lato Bold Italic"/>
              </a:rPr>
              <a:t>available for hire!</a:t>
            </a:r>
          </a:p>
          <a:p>
            <a:pPr lvl="0"/>
            <a:r>
              <a:rPr lang="en-US" sz="2000" dirty="0">
                <a:solidFill>
                  <a:srgbClr val="FFFFFF">
                    <a:alpha val="90000"/>
                  </a:srgbClr>
                </a:solidFill>
                <a:latin typeface="Lato Light"/>
                <a:cs typeface="Lato Light"/>
              </a:rPr>
              <a:t>	drew@automatondata.com</a:t>
            </a:r>
          </a:p>
        </p:txBody>
      </p:sp>
      <p:pic>
        <p:nvPicPr>
          <p:cNvPr id="7" name="Picture 6" descr="IMG_4127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6788" y="365777"/>
            <a:ext cx="4877053" cy="3657790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51552" y="3573246"/>
            <a:ext cx="3978348" cy="2203749"/>
            <a:chOff x="175007" y="3875086"/>
            <a:chExt cx="4434622" cy="2351644"/>
          </a:xfrm>
        </p:grpSpPr>
        <p:grpSp>
          <p:nvGrpSpPr>
            <p:cNvPr id="9" name="Group 8"/>
            <p:cNvGrpSpPr/>
            <p:nvPr/>
          </p:nvGrpSpPr>
          <p:grpSpPr>
            <a:xfrm>
              <a:off x="175007" y="3875086"/>
              <a:ext cx="4359683" cy="2028080"/>
              <a:chOff x="-1485858" y="4196199"/>
              <a:chExt cx="4359683" cy="2028080"/>
            </a:xfrm>
          </p:grpSpPr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67843" y="4837909"/>
                <a:ext cx="1378216" cy="865081"/>
              </a:xfrm>
              <a:prstGeom prst="rect">
                <a:avLst/>
              </a:prstGeom>
            </p:spPr>
          </p:pic>
          <p:sp>
            <p:nvSpPr>
              <p:cNvPr id="12" name="TextBox 11"/>
              <p:cNvSpPr txBox="1"/>
              <p:nvPr/>
            </p:nvSpPr>
            <p:spPr>
              <a:xfrm>
                <a:off x="640077" y="4196199"/>
                <a:ext cx="2233748" cy="3941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rgbClr val="FFFFFF">
                        <a:alpha val="90000"/>
                      </a:srgbClr>
                    </a:solidFill>
                    <a:latin typeface="Lato Light"/>
                    <a:ea typeface="Lato Thin" charset="0"/>
                    <a:cs typeface="Lato Light"/>
                  </a:rPr>
                  <a:t>Data Scientist</a:t>
                </a:r>
                <a:endParaRPr lang="en-US" dirty="0">
                  <a:solidFill>
                    <a:srgbClr val="FFFFFF">
                      <a:alpha val="90000"/>
                    </a:srgbClr>
                  </a:solidFill>
                  <a:latin typeface="Lato Light"/>
                  <a:ea typeface="Lato Thin" charset="0"/>
                  <a:cs typeface="Lato Light"/>
                </a:endParaRPr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-1485858" y="4196199"/>
                <a:ext cx="223374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rgbClr val="FFFFFF"/>
                    </a:solidFill>
                    <a:latin typeface="Lato Light"/>
                    <a:ea typeface="Lato Thin" charset="0"/>
                    <a:cs typeface="Lato Light"/>
                  </a:rPr>
                  <a:t>PhD, Physics</a:t>
                </a:r>
                <a:endParaRPr lang="en-US" dirty="0">
                  <a:solidFill>
                    <a:srgbClr val="FFFFFF"/>
                  </a:solidFill>
                  <a:latin typeface="Lato Light"/>
                  <a:ea typeface="Lato Thin" charset="0"/>
                  <a:cs typeface="Lato Light"/>
                </a:endParaRPr>
              </a:p>
            </p:txBody>
          </p:sp>
          <p:pic>
            <p:nvPicPr>
              <p:cNvPr id="14" name="Picture 13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863303" y="5026565"/>
                <a:ext cx="988637" cy="1197714"/>
              </a:xfrm>
              <a:prstGeom prst="rect">
                <a:avLst/>
              </a:prstGeom>
            </p:spPr>
          </p:pic>
        </p:grpSp>
        <p:pic>
          <p:nvPicPr>
            <p:cNvPr id="10" name="Picture 9" descr="1500x800GH_v2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20148" y="5597656"/>
              <a:ext cx="2389481" cy="629074"/>
            </a:xfrm>
            <a:prstGeom prst="rect">
              <a:avLst/>
            </a:prstGeom>
          </p:spPr>
        </p:pic>
      </p:grpSp>
      <p:sp>
        <p:nvSpPr>
          <p:cNvPr id="17" name="TextBox 16"/>
          <p:cNvSpPr txBox="1"/>
          <p:nvPr/>
        </p:nvSpPr>
        <p:spPr>
          <a:xfrm>
            <a:off x="2999440" y="6480760"/>
            <a:ext cx="59078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prstClr val="white">
                    <a:alpha val="75000"/>
                  </a:prstClr>
                </a:solidFill>
                <a:latin typeface="Lato Regular"/>
                <a:cs typeface="Lato Regular"/>
              </a:rPr>
              <a:t>@drewfustin | PyData Ann Arbor | </a:t>
            </a:r>
            <a:r>
              <a:rPr lang="en-US" sz="1600" dirty="0" smtClean="0">
                <a:solidFill>
                  <a:prstClr val="white">
                    <a:alpha val="75000"/>
                  </a:prstClr>
                </a:solidFill>
                <a:latin typeface="Lato Regular"/>
                <a:cs typeface="Lato Regular"/>
              </a:rPr>
              <a:t>2017-12-07</a:t>
            </a:r>
            <a:endParaRPr lang="en-US" sz="1600" dirty="0">
              <a:solidFill>
                <a:prstClr val="white">
                  <a:alpha val="75000"/>
                </a:prstClr>
              </a:solidFill>
              <a:latin typeface="Lato Regular"/>
              <a:cs typeface="Lat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8331213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35187" y="151616"/>
            <a:ext cx="890881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 smtClean="0">
                <a:solidFill>
                  <a:prstClr val="white"/>
                </a:solidFill>
                <a:latin typeface="Lato Black"/>
                <a:cs typeface="Lato Black"/>
              </a:rPr>
              <a:t>Make Some Data</a:t>
            </a:r>
            <a:endParaRPr lang="en-US" sz="5000" dirty="0">
              <a:solidFill>
                <a:prstClr val="white"/>
              </a:solidFill>
              <a:latin typeface="Lato Black"/>
              <a:cs typeface="Lato Black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35187" y="1251917"/>
            <a:ext cx="835377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500" dirty="0" smtClean="0">
                <a:solidFill>
                  <a:prstClr val="white">
                    <a:alpha val="90000"/>
                  </a:prstClr>
                </a:solidFill>
                <a:latin typeface="Lato Regular"/>
                <a:cs typeface="Lato Regular"/>
              </a:rPr>
              <a:t>Nonhomogeneous Poisson Point Process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2999440" y="6480760"/>
            <a:ext cx="59078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prstClr val="white">
                    <a:alpha val="75000"/>
                  </a:prstClr>
                </a:solidFill>
                <a:latin typeface="Lato Regular"/>
                <a:cs typeface="Lato Regular"/>
              </a:rPr>
              <a:t>@drewfustin | PyData Ann Arbor | </a:t>
            </a:r>
            <a:r>
              <a:rPr lang="en-US" sz="1600" dirty="0" smtClean="0">
                <a:solidFill>
                  <a:prstClr val="white">
                    <a:alpha val="75000"/>
                  </a:prstClr>
                </a:solidFill>
                <a:latin typeface="Lato Regular"/>
                <a:cs typeface="Lato Regular"/>
              </a:rPr>
              <a:t>2017-12-07</a:t>
            </a:r>
            <a:endParaRPr lang="en-US" sz="1600" dirty="0">
              <a:solidFill>
                <a:prstClr val="white">
                  <a:alpha val="75000"/>
                </a:prstClr>
              </a:solidFill>
              <a:latin typeface="Lato Regular"/>
              <a:cs typeface="Lato Regular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2220058" y="1834179"/>
            <a:ext cx="4691718" cy="4489380"/>
            <a:chOff x="1625761" y="1849924"/>
            <a:chExt cx="4691718" cy="448938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25761" y="1849924"/>
              <a:ext cx="2243768" cy="2157303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04657" y="1849924"/>
              <a:ext cx="2212822" cy="2161261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26184" y="4182407"/>
              <a:ext cx="2243345" cy="215689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987215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35187" y="151616"/>
            <a:ext cx="890881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 smtClean="0">
                <a:solidFill>
                  <a:prstClr val="white"/>
                </a:solidFill>
                <a:latin typeface="Lato Black"/>
                <a:cs typeface="Lato Black"/>
              </a:rPr>
              <a:t>Make Some Data</a:t>
            </a:r>
            <a:endParaRPr lang="en-US" sz="5000" dirty="0">
              <a:solidFill>
                <a:prstClr val="white"/>
              </a:solidFill>
              <a:latin typeface="Lato Black"/>
              <a:cs typeface="Lato Black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35187" y="1251917"/>
            <a:ext cx="835377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500" dirty="0" smtClean="0">
                <a:solidFill>
                  <a:prstClr val="white">
                    <a:alpha val="90000"/>
                  </a:prstClr>
                </a:solidFill>
                <a:latin typeface="Lato Regular"/>
                <a:cs typeface="Lato Regular"/>
              </a:rPr>
              <a:t>Nonhomogeneous Poisson Point Process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2999440" y="6480760"/>
            <a:ext cx="59078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prstClr val="white">
                    <a:alpha val="75000"/>
                  </a:prstClr>
                </a:solidFill>
                <a:latin typeface="Lato Regular"/>
                <a:cs typeface="Lato Regular"/>
              </a:rPr>
              <a:t>@drewfustin | PyData Ann Arbor | </a:t>
            </a:r>
            <a:r>
              <a:rPr lang="en-US" sz="1600" dirty="0" smtClean="0">
                <a:solidFill>
                  <a:prstClr val="white">
                    <a:alpha val="75000"/>
                  </a:prstClr>
                </a:solidFill>
                <a:latin typeface="Lato Regular"/>
                <a:cs typeface="Lato Regular"/>
              </a:rPr>
              <a:t>2017-12-07</a:t>
            </a:r>
            <a:endParaRPr lang="en-US" sz="1600" dirty="0">
              <a:solidFill>
                <a:prstClr val="white">
                  <a:alpha val="75000"/>
                </a:prstClr>
              </a:solidFill>
              <a:latin typeface="Lato Regular"/>
              <a:cs typeface="Lato Regular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2220058" y="1834179"/>
            <a:ext cx="4691718" cy="4493744"/>
            <a:chOff x="1625761" y="1849924"/>
            <a:chExt cx="4691718" cy="4493744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25761" y="1849924"/>
              <a:ext cx="2243768" cy="2157303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04657" y="1849924"/>
              <a:ext cx="2212822" cy="2161261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26184" y="4182407"/>
              <a:ext cx="2243345" cy="2156897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104657" y="4182407"/>
              <a:ext cx="2212822" cy="21612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372254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425" y="1155724"/>
            <a:ext cx="8903807" cy="510694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35187" y="151616"/>
            <a:ext cx="890881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 smtClean="0">
                <a:solidFill>
                  <a:prstClr val="white"/>
                </a:solidFill>
                <a:latin typeface="Lato Black"/>
                <a:cs typeface="Lato Black"/>
              </a:rPr>
              <a:t>Make Some Data</a:t>
            </a:r>
            <a:endParaRPr lang="en-US" sz="5000" dirty="0">
              <a:solidFill>
                <a:prstClr val="white"/>
              </a:solidFill>
              <a:latin typeface="Lato Black"/>
              <a:cs typeface="Lato Black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999440" y="6480760"/>
            <a:ext cx="59078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prstClr val="white">
                    <a:alpha val="75000"/>
                  </a:prstClr>
                </a:solidFill>
                <a:latin typeface="Lato Regular"/>
                <a:cs typeface="Lato Regular"/>
              </a:rPr>
              <a:t>@drewfustin | PyData Ann Arbor | </a:t>
            </a:r>
            <a:r>
              <a:rPr lang="en-US" sz="1600" dirty="0" smtClean="0">
                <a:solidFill>
                  <a:prstClr val="white">
                    <a:alpha val="75000"/>
                  </a:prstClr>
                </a:solidFill>
                <a:latin typeface="Lato Regular"/>
                <a:cs typeface="Lato Regular"/>
              </a:rPr>
              <a:t>2017-12-07</a:t>
            </a:r>
            <a:endParaRPr lang="en-US" sz="1600" dirty="0">
              <a:solidFill>
                <a:prstClr val="white">
                  <a:alpha val="75000"/>
                </a:prstClr>
              </a:solidFill>
              <a:latin typeface="Lato Regular"/>
              <a:cs typeface="Lat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0169954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35187" y="151616"/>
            <a:ext cx="890881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 smtClean="0">
                <a:solidFill>
                  <a:prstClr val="white"/>
                </a:solidFill>
                <a:latin typeface="Lato Black"/>
                <a:cs typeface="Lato Black"/>
              </a:rPr>
              <a:t>Make Some Data</a:t>
            </a:r>
            <a:endParaRPr lang="en-US" sz="5000" dirty="0">
              <a:solidFill>
                <a:prstClr val="white"/>
              </a:solidFill>
              <a:latin typeface="Lato Black"/>
              <a:cs typeface="Lato Black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999440" y="6480760"/>
            <a:ext cx="59078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prstClr val="white">
                    <a:alpha val="75000"/>
                  </a:prstClr>
                </a:solidFill>
                <a:latin typeface="Lato Regular"/>
                <a:cs typeface="Lato Regular"/>
              </a:rPr>
              <a:t>@drewfustin | PyData Ann Arbor | </a:t>
            </a:r>
            <a:r>
              <a:rPr lang="en-US" sz="1600" dirty="0" smtClean="0">
                <a:solidFill>
                  <a:prstClr val="white">
                    <a:alpha val="75000"/>
                  </a:prstClr>
                </a:solidFill>
                <a:latin typeface="Lato Regular"/>
                <a:cs typeface="Lato Regular"/>
              </a:rPr>
              <a:t>2017-12-07</a:t>
            </a:r>
            <a:endParaRPr lang="en-US" sz="1600" dirty="0">
              <a:solidFill>
                <a:prstClr val="white">
                  <a:alpha val="75000"/>
                </a:prstClr>
              </a:solidFill>
              <a:latin typeface="Lato Regular"/>
              <a:cs typeface="Lato Regular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6083" y="1046237"/>
            <a:ext cx="6717085" cy="278200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6083" y="3985332"/>
            <a:ext cx="6713154" cy="2446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9975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iphy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55386" y="0"/>
            <a:ext cx="11631168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35187" y="151616"/>
            <a:ext cx="890881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 smtClean="0">
                <a:solidFill>
                  <a:prstClr val="white"/>
                </a:solidFill>
                <a:latin typeface="Lato Black"/>
                <a:cs typeface="Lato Black"/>
              </a:rPr>
              <a:t>Make Some Data</a:t>
            </a:r>
            <a:endParaRPr lang="en-US" sz="5000" dirty="0">
              <a:solidFill>
                <a:prstClr val="white"/>
              </a:solidFill>
              <a:latin typeface="Lato Black"/>
              <a:cs typeface="Lato Black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999440" y="6480760"/>
            <a:ext cx="59078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prstClr val="white">
                    <a:alpha val="75000"/>
                  </a:prstClr>
                </a:solidFill>
                <a:latin typeface="Lato Regular"/>
                <a:cs typeface="Lato Regular"/>
              </a:rPr>
              <a:t>@drewfustin | PyData Ann Arbor | </a:t>
            </a:r>
            <a:r>
              <a:rPr lang="en-US" sz="1600" dirty="0" smtClean="0">
                <a:solidFill>
                  <a:prstClr val="white">
                    <a:alpha val="75000"/>
                  </a:prstClr>
                </a:solidFill>
                <a:latin typeface="Lato Regular"/>
                <a:cs typeface="Lato Regular"/>
              </a:rPr>
              <a:t>2017-12-07</a:t>
            </a:r>
            <a:endParaRPr lang="en-US" sz="1600" dirty="0">
              <a:solidFill>
                <a:prstClr val="white">
                  <a:alpha val="75000"/>
                </a:prstClr>
              </a:solidFill>
              <a:latin typeface="Lato Regular"/>
              <a:cs typeface="Lat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1875596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35187" y="151616"/>
            <a:ext cx="835377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 smtClean="0">
                <a:solidFill>
                  <a:prstClr val="white"/>
                </a:solidFill>
                <a:latin typeface="Lato Black"/>
                <a:cs typeface="Lato Black"/>
              </a:rPr>
              <a:t>ARIMA Algebra</a:t>
            </a:r>
            <a:endParaRPr lang="en-US" sz="5000" dirty="0">
              <a:solidFill>
                <a:prstClr val="white"/>
              </a:solidFill>
              <a:latin typeface="Lato Black"/>
              <a:cs typeface="Lato Black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999440" y="6480760"/>
            <a:ext cx="59078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prstClr val="white">
                    <a:alpha val="75000"/>
                  </a:prstClr>
                </a:solidFill>
                <a:latin typeface="Lato Regular"/>
                <a:cs typeface="Lato Regular"/>
              </a:rPr>
              <a:t>@drewfustin | PyData Ann Arbor | </a:t>
            </a:r>
            <a:r>
              <a:rPr lang="en-US" sz="1600" dirty="0" smtClean="0">
                <a:solidFill>
                  <a:prstClr val="white">
                    <a:alpha val="75000"/>
                  </a:prstClr>
                </a:solidFill>
                <a:latin typeface="Lato Regular"/>
                <a:cs typeface="Lato Regular"/>
              </a:rPr>
              <a:t>2017-12-07</a:t>
            </a:r>
            <a:endParaRPr lang="en-US" sz="1600" dirty="0">
              <a:solidFill>
                <a:prstClr val="white">
                  <a:alpha val="75000"/>
                </a:prstClr>
              </a:solidFill>
              <a:latin typeface="Lato Regular"/>
              <a:cs typeface="Lato Regular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35187" y="1382369"/>
            <a:ext cx="867210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smtClean="0">
                <a:solidFill>
                  <a:schemeClr val="bg1">
                    <a:alpha val="90000"/>
                  </a:schemeClr>
                </a:solidFill>
                <a:latin typeface="Lato Light"/>
                <a:cs typeface="Lato Light"/>
              </a:rPr>
              <a:t>Autoregressive</a:t>
            </a:r>
            <a:r>
              <a:rPr lang="en-US" sz="2500" dirty="0" smtClean="0">
                <a:solidFill>
                  <a:schemeClr val="bg1">
                    <a:alpha val="90000"/>
                  </a:schemeClr>
                </a:solidFill>
                <a:latin typeface="Lato Regular"/>
                <a:cs typeface="Lato Regular"/>
              </a:rPr>
              <a:t> </a:t>
            </a:r>
            <a:r>
              <a:rPr lang="en-US" sz="2500" dirty="0" smtClean="0">
                <a:solidFill>
                  <a:schemeClr val="bg1">
                    <a:alpha val="90000"/>
                  </a:schemeClr>
                </a:solidFill>
                <a:latin typeface="Lato Black"/>
                <a:cs typeface="Lato Black"/>
              </a:rPr>
              <a:t>(AR)</a:t>
            </a:r>
            <a:r>
              <a:rPr lang="en-US" sz="2500" dirty="0" smtClean="0">
                <a:solidFill>
                  <a:schemeClr val="bg1">
                    <a:alpha val="90000"/>
                  </a:schemeClr>
                </a:solidFill>
                <a:latin typeface="Lato Light"/>
                <a:cs typeface="Lato Light"/>
              </a:rPr>
              <a:t> Integrated </a:t>
            </a:r>
            <a:r>
              <a:rPr lang="en-US" sz="2500" dirty="0" smtClean="0">
                <a:solidFill>
                  <a:schemeClr val="bg1">
                    <a:alpha val="90000"/>
                  </a:schemeClr>
                </a:solidFill>
                <a:latin typeface="Lato Black"/>
                <a:cs typeface="Lato Black"/>
              </a:rPr>
              <a:t>(I)</a:t>
            </a:r>
            <a:r>
              <a:rPr lang="en-US" sz="2500" dirty="0" smtClean="0">
                <a:solidFill>
                  <a:schemeClr val="bg1">
                    <a:alpha val="90000"/>
                  </a:schemeClr>
                </a:solidFill>
                <a:latin typeface="Lato Light"/>
                <a:cs typeface="Lato Light"/>
              </a:rPr>
              <a:t> Moving Average </a:t>
            </a:r>
            <a:r>
              <a:rPr lang="en-US" sz="2500" dirty="0" smtClean="0">
                <a:solidFill>
                  <a:schemeClr val="bg1">
                    <a:alpha val="90000"/>
                  </a:schemeClr>
                </a:solidFill>
                <a:latin typeface="Lato Black"/>
                <a:cs typeface="Lato Black"/>
              </a:rPr>
              <a:t>(MA)</a:t>
            </a:r>
            <a:endParaRPr lang="en-US" sz="2500" dirty="0">
              <a:solidFill>
                <a:schemeClr val="bg1">
                  <a:alpha val="90000"/>
                </a:schemeClr>
              </a:solidFill>
              <a:latin typeface="Lato Black"/>
              <a:cs typeface="Lato Black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272" y="2368341"/>
            <a:ext cx="7701280" cy="2126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7392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iphy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02366" y="0"/>
            <a:ext cx="1011318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35187" y="151616"/>
            <a:ext cx="835377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 smtClean="0">
                <a:solidFill>
                  <a:prstClr val="white"/>
                </a:solidFill>
                <a:latin typeface="Lato Black"/>
                <a:cs typeface="Lato Black"/>
              </a:rPr>
              <a:t>ARIMA Algebra</a:t>
            </a:r>
            <a:endParaRPr lang="en-US" sz="5000" dirty="0">
              <a:solidFill>
                <a:prstClr val="white"/>
              </a:solidFill>
              <a:latin typeface="Lato Black"/>
              <a:cs typeface="Lato Black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999440" y="6480760"/>
            <a:ext cx="59078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prstClr val="white">
                    <a:alpha val="75000"/>
                  </a:prstClr>
                </a:solidFill>
                <a:latin typeface="Lato Regular"/>
                <a:cs typeface="Lato Regular"/>
              </a:rPr>
              <a:t>@drewfustin | PyData Ann Arbor | </a:t>
            </a:r>
            <a:r>
              <a:rPr lang="en-US" sz="1600" dirty="0" smtClean="0">
                <a:solidFill>
                  <a:prstClr val="white">
                    <a:alpha val="75000"/>
                  </a:prstClr>
                </a:solidFill>
                <a:latin typeface="Lato Regular"/>
                <a:cs typeface="Lato Regular"/>
              </a:rPr>
              <a:t>2017-12-07</a:t>
            </a:r>
            <a:endParaRPr lang="en-US" sz="1600" dirty="0">
              <a:solidFill>
                <a:prstClr val="white">
                  <a:alpha val="75000"/>
                </a:prstClr>
              </a:solidFill>
              <a:latin typeface="Lato Regular"/>
              <a:cs typeface="Lat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2762312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35187" y="151616"/>
            <a:ext cx="835377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 smtClean="0">
                <a:solidFill>
                  <a:prstClr val="white"/>
                </a:solidFill>
                <a:latin typeface="Lato Black"/>
                <a:cs typeface="Lato Black"/>
              </a:rPr>
              <a:t>ARIMA Algebra</a:t>
            </a:r>
            <a:endParaRPr lang="en-US" sz="5000" dirty="0">
              <a:solidFill>
                <a:prstClr val="white"/>
              </a:solidFill>
              <a:latin typeface="Lato Black"/>
              <a:cs typeface="Lato Black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999440" y="6480760"/>
            <a:ext cx="59078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prstClr val="white">
                    <a:alpha val="75000"/>
                  </a:prstClr>
                </a:solidFill>
                <a:latin typeface="Lato Regular"/>
                <a:cs typeface="Lato Regular"/>
              </a:rPr>
              <a:t>@drewfustin | PyData Ann Arbor | </a:t>
            </a:r>
            <a:r>
              <a:rPr lang="en-US" sz="1600" dirty="0" smtClean="0">
                <a:solidFill>
                  <a:prstClr val="white">
                    <a:alpha val="75000"/>
                  </a:prstClr>
                </a:solidFill>
                <a:latin typeface="Lato Regular"/>
                <a:cs typeface="Lato Regular"/>
              </a:rPr>
              <a:t>2017-12-07</a:t>
            </a:r>
            <a:endParaRPr lang="en-US" sz="1600" dirty="0">
              <a:solidFill>
                <a:prstClr val="white">
                  <a:alpha val="75000"/>
                </a:prstClr>
              </a:solidFill>
              <a:latin typeface="Lato Regular"/>
              <a:cs typeface="Lato Regular"/>
            </a:endParaRPr>
          </a:p>
        </p:txBody>
      </p:sp>
      <p:pic>
        <p:nvPicPr>
          <p:cNvPr id="26" name="Picture 25" descr="imgtemp_wbzq8t-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2393" y="1680486"/>
            <a:ext cx="4598767" cy="449137"/>
          </a:xfrm>
          <a:prstGeom prst="rect">
            <a:avLst/>
          </a:prstGeom>
        </p:spPr>
      </p:pic>
      <p:pic>
        <p:nvPicPr>
          <p:cNvPr id="24" name="Picture 23" descr="imgtemp_gppmjw-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0058" y="1177625"/>
            <a:ext cx="2553125" cy="414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29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35187" y="151616"/>
            <a:ext cx="835377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 smtClean="0">
                <a:solidFill>
                  <a:prstClr val="white"/>
                </a:solidFill>
                <a:latin typeface="Lato Black"/>
                <a:cs typeface="Lato Black"/>
              </a:rPr>
              <a:t>ARIMA Algebra</a:t>
            </a:r>
            <a:endParaRPr lang="en-US" sz="5000" dirty="0">
              <a:solidFill>
                <a:prstClr val="white"/>
              </a:solidFill>
              <a:latin typeface="Lato Black"/>
              <a:cs typeface="Lato Black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999440" y="6480760"/>
            <a:ext cx="59078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prstClr val="white">
                    <a:alpha val="75000"/>
                  </a:prstClr>
                </a:solidFill>
                <a:latin typeface="Lato Regular"/>
                <a:cs typeface="Lato Regular"/>
              </a:rPr>
              <a:t>@drewfustin | PyData Ann Arbor | </a:t>
            </a:r>
            <a:r>
              <a:rPr lang="en-US" sz="1600" dirty="0" smtClean="0">
                <a:solidFill>
                  <a:prstClr val="white">
                    <a:alpha val="75000"/>
                  </a:prstClr>
                </a:solidFill>
                <a:latin typeface="Lato Regular"/>
                <a:cs typeface="Lato Regular"/>
              </a:rPr>
              <a:t>2017-12-07</a:t>
            </a:r>
            <a:endParaRPr lang="en-US" sz="1600" dirty="0">
              <a:solidFill>
                <a:prstClr val="white">
                  <a:alpha val="75000"/>
                </a:prstClr>
              </a:solidFill>
              <a:latin typeface="Lato Regular"/>
              <a:cs typeface="Lato Regular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235187" y="2192228"/>
            <a:ext cx="8672105" cy="1523494"/>
            <a:chOff x="235187" y="1097704"/>
            <a:chExt cx="8672105" cy="1523494"/>
          </a:xfrm>
        </p:grpSpPr>
        <p:sp>
          <p:nvSpPr>
            <p:cNvPr id="10" name="TextBox 9"/>
            <p:cNvSpPr txBox="1"/>
            <p:nvPr/>
          </p:nvSpPr>
          <p:spPr>
            <a:xfrm>
              <a:off x="235187" y="1097704"/>
              <a:ext cx="8672105" cy="15234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dirty="0" smtClean="0">
                  <a:solidFill>
                    <a:schemeClr val="bg1">
                      <a:alpha val="90000"/>
                    </a:schemeClr>
                  </a:solidFill>
                  <a:latin typeface="Lato Regular"/>
                  <a:cs typeface="Lato Regular"/>
                </a:rPr>
                <a:t>Autoregressive (AR) </a:t>
              </a:r>
              <a:r>
                <a:rPr lang="en-US" sz="2500" dirty="0">
                  <a:solidFill>
                    <a:schemeClr val="bg1">
                      <a:alpha val="90000"/>
                    </a:schemeClr>
                  </a:solidFill>
                  <a:latin typeface="Lato Light"/>
                  <a:cs typeface="Lato Light"/>
                </a:rPr>
                <a:t>[</a:t>
              </a:r>
              <a:r>
                <a:rPr lang="en-US" sz="2500" dirty="0" smtClean="0">
                  <a:solidFill>
                    <a:schemeClr val="bg1">
                      <a:alpha val="90000"/>
                    </a:schemeClr>
                  </a:solidFill>
                  <a:latin typeface="Lato Light"/>
                  <a:cs typeface="Lato Light"/>
                </a:rPr>
                <a:t>order p]</a:t>
              </a:r>
            </a:p>
            <a:p>
              <a:endParaRPr lang="en-US" sz="1700" dirty="0" smtClean="0">
                <a:solidFill>
                  <a:schemeClr val="bg1">
                    <a:alpha val="90000"/>
                  </a:schemeClr>
                </a:solidFill>
                <a:latin typeface="Lato Regular"/>
                <a:cs typeface="Lato Regular"/>
              </a:endParaRPr>
            </a:p>
            <a:p>
              <a:endParaRPr lang="en-US" sz="1700" dirty="0" smtClean="0">
                <a:solidFill>
                  <a:schemeClr val="bg1">
                    <a:alpha val="90000"/>
                  </a:schemeClr>
                </a:solidFill>
                <a:latin typeface="Lato Regular"/>
                <a:cs typeface="Lato Regular"/>
              </a:endParaRPr>
            </a:p>
            <a:p>
              <a:endParaRPr lang="en-US" sz="1700" dirty="0">
                <a:solidFill>
                  <a:schemeClr val="bg1">
                    <a:alpha val="90000"/>
                  </a:schemeClr>
                </a:solidFill>
                <a:latin typeface="Lato Regular"/>
                <a:cs typeface="Lato Regular"/>
              </a:endParaRPr>
            </a:p>
            <a:p>
              <a:endParaRPr lang="en-US" sz="1700" dirty="0" smtClean="0">
                <a:solidFill>
                  <a:schemeClr val="bg1">
                    <a:alpha val="90000"/>
                  </a:schemeClr>
                </a:solidFill>
                <a:latin typeface="Lato Regular"/>
                <a:cs typeface="Lato Regular"/>
              </a:endParaRPr>
            </a:p>
          </p:txBody>
        </p:sp>
        <p:pic>
          <p:nvPicPr>
            <p:cNvPr id="15" name="Picture 14" descr="imgtemp_90pk10-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88878" y="1516145"/>
              <a:ext cx="6155299" cy="526825"/>
            </a:xfrm>
            <a:prstGeom prst="rect">
              <a:avLst/>
            </a:prstGeom>
          </p:spPr>
        </p:pic>
        <p:pic>
          <p:nvPicPr>
            <p:cNvPr id="21" name="Picture 20" descr="imgtemp_g5f60q-1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88878" y="2066526"/>
              <a:ext cx="2319791" cy="433782"/>
            </a:xfrm>
            <a:prstGeom prst="rect">
              <a:avLst/>
            </a:prstGeom>
          </p:spPr>
        </p:pic>
      </p:grpSp>
      <p:pic>
        <p:nvPicPr>
          <p:cNvPr id="26" name="Picture 25" descr="imgtemp_wbzq8t-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2393" y="1680486"/>
            <a:ext cx="4598767" cy="449137"/>
          </a:xfrm>
          <a:prstGeom prst="rect">
            <a:avLst/>
          </a:prstGeom>
        </p:spPr>
      </p:pic>
      <p:pic>
        <p:nvPicPr>
          <p:cNvPr id="24" name="Picture 23" descr="imgtemp_gppmjw-1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0058" y="1177625"/>
            <a:ext cx="2553125" cy="414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8000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35187" y="151616"/>
            <a:ext cx="835377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 smtClean="0">
                <a:solidFill>
                  <a:prstClr val="white"/>
                </a:solidFill>
                <a:latin typeface="Lato Black"/>
                <a:cs typeface="Lato Black"/>
              </a:rPr>
              <a:t>ARIMA Algebra</a:t>
            </a:r>
            <a:endParaRPr lang="en-US" sz="5000" dirty="0">
              <a:solidFill>
                <a:prstClr val="white"/>
              </a:solidFill>
              <a:latin typeface="Lato Black"/>
              <a:cs typeface="Lato Black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999440" y="6480760"/>
            <a:ext cx="59078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prstClr val="white">
                    <a:alpha val="75000"/>
                  </a:prstClr>
                </a:solidFill>
                <a:latin typeface="Lato Regular"/>
                <a:cs typeface="Lato Regular"/>
              </a:rPr>
              <a:t>@drewfustin | PyData Ann Arbor | </a:t>
            </a:r>
            <a:r>
              <a:rPr lang="en-US" sz="1600" dirty="0" smtClean="0">
                <a:solidFill>
                  <a:prstClr val="white">
                    <a:alpha val="75000"/>
                  </a:prstClr>
                </a:solidFill>
                <a:latin typeface="Lato Regular"/>
                <a:cs typeface="Lato Regular"/>
              </a:rPr>
              <a:t>2017-12-07</a:t>
            </a:r>
            <a:endParaRPr lang="en-US" sz="1600" dirty="0">
              <a:solidFill>
                <a:prstClr val="white">
                  <a:alpha val="75000"/>
                </a:prstClr>
              </a:solidFill>
              <a:latin typeface="Lato Regular"/>
              <a:cs typeface="Lato Regular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235187" y="2192228"/>
            <a:ext cx="8672105" cy="2954655"/>
            <a:chOff x="235187" y="1097704"/>
            <a:chExt cx="8672105" cy="2954655"/>
          </a:xfrm>
        </p:grpSpPr>
        <p:sp>
          <p:nvSpPr>
            <p:cNvPr id="10" name="TextBox 9"/>
            <p:cNvSpPr txBox="1"/>
            <p:nvPr/>
          </p:nvSpPr>
          <p:spPr>
            <a:xfrm>
              <a:off x="235187" y="1097704"/>
              <a:ext cx="8672105" cy="29546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dirty="0" smtClean="0">
                  <a:solidFill>
                    <a:schemeClr val="bg1">
                      <a:alpha val="90000"/>
                    </a:schemeClr>
                  </a:solidFill>
                  <a:latin typeface="Lato Regular"/>
                  <a:cs typeface="Lato Regular"/>
                </a:rPr>
                <a:t>Autoregressive (AR) </a:t>
              </a:r>
              <a:r>
                <a:rPr lang="en-US" sz="2500" dirty="0">
                  <a:solidFill>
                    <a:schemeClr val="bg1">
                      <a:alpha val="90000"/>
                    </a:schemeClr>
                  </a:solidFill>
                  <a:latin typeface="Lato Light"/>
                  <a:cs typeface="Lato Light"/>
                </a:rPr>
                <a:t>[</a:t>
              </a:r>
              <a:r>
                <a:rPr lang="en-US" sz="2500" dirty="0" smtClean="0">
                  <a:solidFill>
                    <a:schemeClr val="bg1">
                      <a:alpha val="90000"/>
                    </a:schemeClr>
                  </a:solidFill>
                  <a:latin typeface="Lato Light"/>
                  <a:cs typeface="Lato Light"/>
                </a:rPr>
                <a:t>order p]</a:t>
              </a:r>
            </a:p>
            <a:p>
              <a:endParaRPr lang="en-US" sz="1700" dirty="0" smtClean="0">
                <a:solidFill>
                  <a:schemeClr val="bg1">
                    <a:alpha val="90000"/>
                  </a:schemeClr>
                </a:solidFill>
                <a:latin typeface="Lato Regular"/>
                <a:cs typeface="Lato Regular"/>
              </a:endParaRPr>
            </a:p>
            <a:p>
              <a:endParaRPr lang="en-US" sz="1700" dirty="0" smtClean="0">
                <a:solidFill>
                  <a:schemeClr val="bg1">
                    <a:alpha val="90000"/>
                  </a:schemeClr>
                </a:solidFill>
                <a:latin typeface="Lato Regular"/>
                <a:cs typeface="Lato Regular"/>
              </a:endParaRPr>
            </a:p>
            <a:p>
              <a:endParaRPr lang="en-US" sz="1700" dirty="0">
                <a:solidFill>
                  <a:schemeClr val="bg1">
                    <a:alpha val="90000"/>
                  </a:schemeClr>
                </a:solidFill>
                <a:latin typeface="Lato Regular"/>
                <a:cs typeface="Lato Regular"/>
              </a:endParaRPr>
            </a:p>
            <a:p>
              <a:endParaRPr lang="en-US" sz="1700" dirty="0" smtClean="0">
                <a:solidFill>
                  <a:schemeClr val="bg1">
                    <a:alpha val="90000"/>
                  </a:schemeClr>
                </a:solidFill>
                <a:latin typeface="Lato Regular"/>
                <a:cs typeface="Lato Regular"/>
              </a:endParaRPr>
            </a:p>
            <a:p>
              <a:pPr lvl="0"/>
              <a:r>
                <a:rPr lang="en-US" sz="2500" dirty="0" smtClean="0">
                  <a:solidFill>
                    <a:schemeClr val="bg1">
                      <a:alpha val="90000"/>
                    </a:schemeClr>
                  </a:solidFill>
                  <a:latin typeface="Lato Regular"/>
                  <a:cs typeface="Lato Regular"/>
                </a:rPr>
                <a:t>Integrated (I)</a:t>
              </a:r>
              <a:r>
                <a:rPr lang="en-US" sz="2500" dirty="0">
                  <a:solidFill>
                    <a:prstClr val="white">
                      <a:alpha val="90000"/>
                    </a:prstClr>
                  </a:solidFill>
                  <a:latin typeface="Lato Regular"/>
                  <a:cs typeface="Lato Regular"/>
                </a:rPr>
                <a:t> </a:t>
              </a:r>
              <a:r>
                <a:rPr lang="en-US" sz="2500" dirty="0">
                  <a:solidFill>
                    <a:prstClr val="white">
                      <a:alpha val="90000"/>
                    </a:prstClr>
                  </a:solidFill>
                  <a:latin typeface="Lato Light"/>
                  <a:cs typeface="Lato Light"/>
                </a:rPr>
                <a:t>[order </a:t>
              </a:r>
              <a:r>
                <a:rPr lang="en-US" sz="2500" dirty="0" smtClean="0">
                  <a:solidFill>
                    <a:prstClr val="white">
                      <a:alpha val="90000"/>
                    </a:prstClr>
                  </a:solidFill>
                  <a:latin typeface="Lato Light"/>
                  <a:cs typeface="Lato Light"/>
                </a:rPr>
                <a:t>d]</a:t>
              </a:r>
              <a:endParaRPr lang="en-US" dirty="0" smtClean="0">
                <a:solidFill>
                  <a:schemeClr val="bg1">
                    <a:alpha val="90000"/>
                  </a:schemeClr>
                </a:solidFill>
                <a:latin typeface="Lato Regular"/>
                <a:cs typeface="Lato Regular"/>
              </a:endParaRPr>
            </a:p>
            <a:p>
              <a:endParaRPr lang="en-US" sz="1700" dirty="0" smtClean="0">
                <a:solidFill>
                  <a:schemeClr val="bg1">
                    <a:alpha val="90000"/>
                  </a:schemeClr>
                </a:solidFill>
                <a:latin typeface="Lato Regular"/>
                <a:cs typeface="Lato Regular"/>
              </a:endParaRPr>
            </a:p>
            <a:p>
              <a:endParaRPr lang="en-US" sz="1700" dirty="0">
                <a:solidFill>
                  <a:schemeClr val="bg1">
                    <a:alpha val="90000"/>
                  </a:schemeClr>
                </a:solidFill>
                <a:latin typeface="Lato Regular"/>
                <a:cs typeface="Lato Regular"/>
              </a:endParaRPr>
            </a:p>
            <a:p>
              <a:endParaRPr lang="en-US" sz="1700" dirty="0" smtClean="0">
                <a:solidFill>
                  <a:schemeClr val="bg1">
                    <a:alpha val="90000"/>
                  </a:schemeClr>
                </a:solidFill>
                <a:latin typeface="Lato Regular"/>
                <a:cs typeface="Lato Regular"/>
              </a:endParaRPr>
            </a:p>
            <a:p>
              <a:endParaRPr lang="en-US" sz="1700" dirty="0">
                <a:solidFill>
                  <a:schemeClr val="bg1">
                    <a:alpha val="90000"/>
                  </a:schemeClr>
                </a:solidFill>
                <a:latin typeface="Lato Regular"/>
                <a:cs typeface="Lato Regular"/>
              </a:endParaRPr>
            </a:p>
          </p:txBody>
        </p:sp>
        <p:pic>
          <p:nvPicPr>
            <p:cNvPr id="15" name="Picture 14" descr="imgtemp_90pk10-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88878" y="1516145"/>
              <a:ext cx="6155299" cy="526825"/>
            </a:xfrm>
            <a:prstGeom prst="rect">
              <a:avLst/>
            </a:prstGeom>
          </p:spPr>
        </p:pic>
        <p:pic>
          <p:nvPicPr>
            <p:cNvPr id="13" name="Picture 12" descr="imgtemp_9huy6h-1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88878" y="2923095"/>
              <a:ext cx="2989214" cy="518130"/>
            </a:xfrm>
            <a:prstGeom prst="rect">
              <a:avLst/>
            </a:prstGeom>
          </p:spPr>
        </p:pic>
        <p:pic>
          <p:nvPicPr>
            <p:cNvPr id="20" name="Picture 19" descr="imgtemp_a8ra1n-1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88878" y="3471662"/>
              <a:ext cx="2319791" cy="420120"/>
            </a:xfrm>
            <a:prstGeom prst="rect">
              <a:avLst/>
            </a:prstGeom>
          </p:spPr>
        </p:pic>
        <p:pic>
          <p:nvPicPr>
            <p:cNvPr id="21" name="Picture 20" descr="imgtemp_g5f60q-1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88878" y="2066526"/>
              <a:ext cx="2319791" cy="433782"/>
            </a:xfrm>
            <a:prstGeom prst="rect">
              <a:avLst/>
            </a:prstGeom>
          </p:spPr>
        </p:pic>
      </p:grpSp>
      <p:pic>
        <p:nvPicPr>
          <p:cNvPr id="26" name="Picture 25" descr="imgtemp_wbzq8t-1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2393" y="1680486"/>
            <a:ext cx="4598767" cy="449137"/>
          </a:xfrm>
          <a:prstGeom prst="rect">
            <a:avLst/>
          </a:prstGeom>
        </p:spPr>
      </p:pic>
      <p:pic>
        <p:nvPicPr>
          <p:cNvPr id="24" name="Picture 23" descr="imgtemp_gppmjw-1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0058" y="1177625"/>
            <a:ext cx="2553125" cy="414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8000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how-to-win-over-your-audience-36182814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773205" y="365777"/>
            <a:ext cx="6032288" cy="365720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35187" y="151616"/>
            <a:ext cx="835377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 smtClean="0">
                <a:solidFill>
                  <a:prstClr val="white"/>
                </a:solidFill>
                <a:latin typeface="Lato Black"/>
                <a:cs typeface="Lato Black"/>
              </a:rPr>
              <a:t>You?</a:t>
            </a:r>
            <a:endParaRPr lang="en-US" sz="5000" dirty="0">
              <a:solidFill>
                <a:prstClr val="white"/>
              </a:solidFill>
              <a:latin typeface="Lato Black"/>
              <a:cs typeface="Lato Black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35187" y="4314255"/>
            <a:ext cx="835377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charset="2"/>
              <a:buChar char="q"/>
            </a:pPr>
            <a:r>
              <a:rPr lang="en-US" sz="2500" dirty="0" smtClean="0">
                <a:solidFill>
                  <a:prstClr val="white">
                    <a:alpha val="90000"/>
                  </a:prstClr>
                </a:solidFill>
                <a:latin typeface="Lato Regular"/>
                <a:cs typeface="Lato Regular"/>
              </a:rPr>
              <a:t>Hypothesis Testing (e.g. A/B Testing)?</a:t>
            </a:r>
          </a:p>
          <a:p>
            <a:pPr marL="457200" indent="-457200">
              <a:buFont typeface="Wingdings" charset="2"/>
              <a:buChar char="q"/>
            </a:pPr>
            <a:r>
              <a:rPr lang="en-US" sz="2500" dirty="0" smtClean="0">
                <a:solidFill>
                  <a:prstClr val="white">
                    <a:alpha val="90000"/>
                  </a:prstClr>
                </a:solidFill>
                <a:latin typeface="Lato Regular"/>
                <a:cs typeface="Lato Regular"/>
              </a:rPr>
              <a:t>Time Series Forecasting (e.g. ARIMA)?</a:t>
            </a:r>
          </a:p>
          <a:p>
            <a:pPr marL="457200" indent="-457200">
              <a:buFont typeface="Wingdings" charset="2"/>
              <a:buChar char="q"/>
            </a:pPr>
            <a:r>
              <a:rPr lang="en-US" sz="2500" dirty="0" smtClean="0">
                <a:solidFill>
                  <a:prstClr val="white">
                    <a:alpha val="90000"/>
                  </a:prstClr>
                </a:solidFill>
                <a:latin typeface="Lato Regular"/>
                <a:cs typeface="Lato Regular"/>
              </a:rPr>
              <a:t>Probability Distributions (e.g. Poisson)?</a:t>
            </a:r>
          </a:p>
          <a:p>
            <a:pPr marL="457200" indent="-457200">
              <a:buFont typeface="Wingdings" charset="2"/>
              <a:buChar char="q"/>
            </a:pPr>
            <a:r>
              <a:rPr lang="en-US" sz="2500" dirty="0" smtClean="0">
                <a:solidFill>
                  <a:prstClr val="white">
                    <a:alpha val="90000"/>
                  </a:prstClr>
                </a:solidFill>
                <a:latin typeface="Lato Regular"/>
                <a:cs typeface="Lato Regular"/>
              </a:rPr>
              <a:t>Markov Chain Monte Carlo (MCMC)?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999440" y="6480760"/>
            <a:ext cx="59078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prstClr val="white">
                    <a:alpha val="75000"/>
                  </a:prstClr>
                </a:solidFill>
                <a:latin typeface="Lato Regular"/>
                <a:cs typeface="Lato Regular"/>
              </a:rPr>
              <a:t>@drewfustin | PyData Ann Arbor | </a:t>
            </a:r>
            <a:r>
              <a:rPr lang="en-US" sz="1600" dirty="0" smtClean="0">
                <a:solidFill>
                  <a:prstClr val="white">
                    <a:alpha val="75000"/>
                  </a:prstClr>
                </a:solidFill>
                <a:latin typeface="Lato Regular"/>
                <a:cs typeface="Lato Regular"/>
              </a:rPr>
              <a:t>2017-12-07</a:t>
            </a:r>
            <a:endParaRPr lang="en-US" sz="1600" dirty="0">
              <a:solidFill>
                <a:prstClr val="white">
                  <a:alpha val="75000"/>
                </a:prstClr>
              </a:solidFill>
              <a:latin typeface="Lato Regular"/>
              <a:cs typeface="Lat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4175399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35187" y="151616"/>
            <a:ext cx="835377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 smtClean="0">
                <a:solidFill>
                  <a:prstClr val="white"/>
                </a:solidFill>
                <a:latin typeface="Lato Black"/>
                <a:cs typeface="Lato Black"/>
              </a:rPr>
              <a:t>ARIMA Algebra</a:t>
            </a:r>
            <a:endParaRPr lang="en-US" sz="5000" dirty="0">
              <a:solidFill>
                <a:prstClr val="white"/>
              </a:solidFill>
              <a:latin typeface="Lato Black"/>
              <a:cs typeface="Lato Black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999440" y="6480760"/>
            <a:ext cx="59078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prstClr val="white">
                    <a:alpha val="75000"/>
                  </a:prstClr>
                </a:solidFill>
                <a:latin typeface="Lato Regular"/>
                <a:cs typeface="Lato Regular"/>
              </a:rPr>
              <a:t>@drewfustin | PyData Ann Arbor | </a:t>
            </a:r>
            <a:r>
              <a:rPr lang="en-US" sz="1600" dirty="0" smtClean="0">
                <a:solidFill>
                  <a:prstClr val="white">
                    <a:alpha val="75000"/>
                  </a:prstClr>
                </a:solidFill>
                <a:latin typeface="Lato Regular"/>
                <a:cs typeface="Lato Regular"/>
              </a:rPr>
              <a:t>2017-12-07</a:t>
            </a:r>
            <a:endParaRPr lang="en-US" sz="1600" dirty="0">
              <a:solidFill>
                <a:prstClr val="white">
                  <a:alpha val="75000"/>
                </a:prstClr>
              </a:solidFill>
              <a:latin typeface="Lato Regular"/>
              <a:cs typeface="Lato Regular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235187" y="2192228"/>
            <a:ext cx="8672105" cy="4282637"/>
            <a:chOff x="235187" y="1097704"/>
            <a:chExt cx="8672105" cy="4282637"/>
          </a:xfrm>
        </p:grpSpPr>
        <p:sp>
          <p:nvSpPr>
            <p:cNvPr id="10" name="TextBox 9"/>
            <p:cNvSpPr txBox="1"/>
            <p:nvPr/>
          </p:nvSpPr>
          <p:spPr>
            <a:xfrm>
              <a:off x="235187" y="1097704"/>
              <a:ext cx="8672105" cy="3339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dirty="0" smtClean="0">
                  <a:solidFill>
                    <a:schemeClr val="bg1">
                      <a:alpha val="90000"/>
                    </a:schemeClr>
                  </a:solidFill>
                  <a:latin typeface="Lato Regular"/>
                  <a:cs typeface="Lato Regular"/>
                </a:rPr>
                <a:t>Autoregressive (AR) </a:t>
              </a:r>
              <a:r>
                <a:rPr lang="en-US" sz="2500" dirty="0">
                  <a:solidFill>
                    <a:schemeClr val="bg1">
                      <a:alpha val="90000"/>
                    </a:schemeClr>
                  </a:solidFill>
                  <a:latin typeface="Lato Light"/>
                  <a:cs typeface="Lato Light"/>
                </a:rPr>
                <a:t>[</a:t>
              </a:r>
              <a:r>
                <a:rPr lang="en-US" sz="2500" dirty="0" smtClean="0">
                  <a:solidFill>
                    <a:schemeClr val="bg1">
                      <a:alpha val="90000"/>
                    </a:schemeClr>
                  </a:solidFill>
                  <a:latin typeface="Lato Light"/>
                  <a:cs typeface="Lato Light"/>
                </a:rPr>
                <a:t>order p]</a:t>
              </a:r>
            </a:p>
            <a:p>
              <a:endParaRPr lang="en-US" sz="1700" dirty="0" smtClean="0">
                <a:solidFill>
                  <a:schemeClr val="bg1">
                    <a:alpha val="90000"/>
                  </a:schemeClr>
                </a:solidFill>
                <a:latin typeface="Lato Regular"/>
                <a:cs typeface="Lato Regular"/>
              </a:endParaRPr>
            </a:p>
            <a:p>
              <a:endParaRPr lang="en-US" sz="1700" dirty="0" smtClean="0">
                <a:solidFill>
                  <a:schemeClr val="bg1">
                    <a:alpha val="90000"/>
                  </a:schemeClr>
                </a:solidFill>
                <a:latin typeface="Lato Regular"/>
                <a:cs typeface="Lato Regular"/>
              </a:endParaRPr>
            </a:p>
            <a:p>
              <a:endParaRPr lang="en-US" sz="1700" dirty="0">
                <a:solidFill>
                  <a:schemeClr val="bg1">
                    <a:alpha val="90000"/>
                  </a:schemeClr>
                </a:solidFill>
                <a:latin typeface="Lato Regular"/>
                <a:cs typeface="Lato Regular"/>
              </a:endParaRPr>
            </a:p>
            <a:p>
              <a:endParaRPr lang="en-US" sz="1700" dirty="0" smtClean="0">
                <a:solidFill>
                  <a:schemeClr val="bg1">
                    <a:alpha val="90000"/>
                  </a:schemeClr>
                </a:solidFill>
                <a:latin typeface="Lato Regular"/>
                <a:cs typeface="Lato Regular"/>
              </a:endParaRPr>
            </a:p>
            <a:p>
              <a:pPr lvl="0"/>
              <a:r>
                <a:rPr lang="en-US" sz="2500" dirty="0" smtClean="0">
                  <a:solidFill>
                    <a:schemeClr val="bg1">
                      <a:alpha val="90000"/>
                    </a:schemeClr>
                  </a:solidFill>
                  <a:latin typeface="Lato Regular"/>
                  <a:cs typeface="Lato Regular"/>
                </a:rPr>
                <a:t>Integrated (I)</a:t>
              </a:r>
              <a:r>
                <a:rPr lang="en-US" sz="2500" dirty="0">
                  <a:solidFill>
                    <a:prstClr val="white">
                      <a:alpha val="90000"/>
                    </a:prstClr>
                  </a:solidFill>
                  <a:latin typeface="Lato Regular"/>
                  <a:cs typeface="Lato Regular"/>
                </a:rPr>
                <a:t> </a:t>
              </a:r>
              <a:r>
                <a:rPr lang="en-US" sz="2500" dirty="0">
                  <a:solidFill>
                    <a:prstClr val="white">
                      <a:alpha val="90000"/>
                    </a:prstClr>
                  </a:solidFill>
                  <a:latin typeface="Lato Light"/>
                  <a:cs typeface="Lato Light"/>
                </a:rPr>
                <a:t>[order </a:t>
              </a:r>
              <a:r>
                <a:rPr lang="en-US" sz="2500" dirty="0" smtClean="0">
                  <a:solidFill>
                    <a:prstClr val="white">
                      <a:alpha val="90000"/>
                    </a:prstClr>
                  </a:solidFill>
                  <a:latin typeface="Lato Light"/>
                  <a:cs typeface="Lato Light"/>
                </a:rPr>
                <a:t>d]</a:t>
              </a:r>
              <a:endParaRPr lang="en-US" dirty="0" smtClean="0">
                <a:solidFill>
                  <a:schemeClr val="bg1">
                    <a:alpha val="90000"/>
                  </a:schemeClr>
                </a:solidFill>
                <a:latin typeface="Lato Regular"/>
                <a:cs typeface="Lato Regular"/>
              </a:endParaRPr>
            </a:p>
            <a:p>
              <a:endParaRPr lang="en-US" sz="1700" dirty="0" smtClean="0">
                <a:solidFill>
                  <a:schemeClr val="bg1">
                    <a:alpha val="90000"/>
                  </a:schemeClr>
                </a:solidFill>
                <a:latin typeface="Lato Regular"/>
                <a:cs typeface="Lato Regular"/>
              </a:endParaRPr>
            </a:p>
            <a:p>
              <a:endParaRPr lang="en-US" sz="1700" dirty="0">
                <a:solidFill>
                  <a:schemeClr val="bg1">
                    <a:alpha val="90000"/>
                  </a:schemeClr>
                </a:solidFill>
                <a:latin typeface="Lato Regular"/>
                <a:cs typeface="Lato Regular"/>
              </a:endParaRPr>
            </a:p>
            <a:p>
              <a:endParaRPr lang="en-US" sz="1700" dirty="0" smtClean="0">
                <a:solidFill>
                  <a:schemeClr val="bg1">
                    <a:alpha val="90000"/>
                  </a:schemeClr>
                </a:solidFill>
                <a:latin typeface="Lato Regular"/>
                <a:cs typeface="Lato Regular"/>
              </a:endParaRPr>
            </a:p>
            <a:p>
              <a:endParaRPr lang="en-US" sz="1700" dirty="0">
                <a:solidFill>
                  <a:schemeClr val="bg1">
                    <a:alpha val="90000"/>
                  </a:schemeClr>
                </a:solidFill>
                <a:latin typeface="Lato Regular"/>
                <a:cs typeface="Lato Regular"/>
              </a:endParaRPr>
            </a:p>
            <a:p>
              <a:r>
                <a:rPr lang="en-US" sz="2500" dirty="0" smtClean="0">
                  <a:solidFill>
                    <a:schemeClr val="bg1">
                      <a:alpha val="90000"/>
                    </a:schemeClr>
                  </a:solidFill>
                  <a:latin typeface="Lato Regular"/>
                  <a:cs typeface="Lato Regular"/>
                </a:rPr>
                <a:t>Moving Average (MA) </a:t>
              </a:r>
              <a:r>
                <a:rPr lang="en-US" sz="2500" dirty="0" smtClean="0">
                  <a:solidFill>
                    <a:schemeClr val="bg1">
                      <a:alpha val="90000"/>
                    </a:schemeClr>
                  </a:solidFill>
                  <a:latin typeface="Lato Light"/>
                  <a:cs typeface="Lato Light"/>
                </a:rPr>
                <a:t>[order q]</a:t>
              </a:r>
            </a:p>
          </p:txBody>
        </p:sp>
        <p:pic>
          <p:nvPicPr>
            <p:cNvPr id="15" name="Picture 14" descr="imgtemp_90pk10-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88878" y="1516145"/>
              <a:ext cx="6155299" cy="526825"/>
            </a:xfrm>
            <a:prstGeom prst="rect">
              <a:avLst/>
            </a:prstGeom>
          </p:spPr>
        </p:pic>
        <p:pic>
          <p:nvPicPr>
            <p:cNvPr id="14" name="Picture 13" descr="imgtemp_kskhp-1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88878" y="4358803"/>
              <a:ext cx="6155298" cy="546826"/>
            </a:xfrm>
            <a:prstGeom prst="rect">
              <a:avLst/>
            </a:prstGeom>
          </p:spPr>
        </p:pic>
        <p:pic>
          <p:nvPicPr>
            <p:cNvPr id="13" name="Picture 12" descr="imgtemp_9huy6h-1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88878" y="2923095"/>
              <a:ext cx="2989214" cy="518130"/>
            </a:xfrm>
            <a:prstGeom prst="rect">
              <a:avLst/>
            </a:prstGeom>
          </p:spPr>
        </p:pic>
        <p:pic>
          <p:nvPicPr>
            <p:cNvPr id="19" name="Picture 18" descr="imgtemp_4vp7hg-1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88878" y="4938476"/>
              <a:ext cx="2319791" cy="441865"/>
            </a:xfrm>
            <a:prstGeom prst="rect">
              <a:avLst/>
            </a:prstGeom>
          </p:spPr>
        </p:pic>
        <p:pic>
          <p:nvPicPr>
            <p:cNvPr id="20" name="Picture 19" descr="imgtemp_a8ra1n-1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88878" y="3471662"/>
              <a:ext cx="2319791" cy="420120"/>
            </a:xfrm>
            <a:prstGeom prst="rect">
              <a:avLst/>
            </a:prstGeom>
          </p:spPr>
        </p:pic>
        <p:pic>
          <p:nvPicPr>
            <p:cNvPr id="21" name="Picture 20" descr="imgtemp_g5f60q-1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88878" y="2066526"/>
              <a:ext cx="2319791" cy="433782"/>
            </a:xfrm>
            <a:prstGeom prst="rect">
              <a:avLst/>
            </a:prstGeom>
          </p:spPr>
        </p:pic>
      </p:grpSp>
      <p:pic>
        <p:nvPicPr>
          <p:cNvPr id="26" name="Picture 25" descr="imgtemp_wbzq8t-1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2393" y="1680486"/>
            <a:ext cx="4598767" cy="449137"/>
          </a:xfrm>
          <a:prstGeom prst="rect">
            <a:avLst/>
          </a:prstGeom>
        </p:spPr>
      </p:pic>
      <p:pic>
        <p:nvPicPr>
          <p:cNvPr id="24" name="Picture 23" descr="imgtemp_gppmjw-1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0058" y="1177625"/>
            <a:ext cx="2553125" cy="414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2664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gtemp_flje2r-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187" y="2370154"/>
            <a:ext cx="8721813" cy="443809"/>
          </a:xfrm>
          <a:prstGeom prst="rect">
            <a:avLst/>
          </a:prstGeom>
        </p:spPr>
      </p:pic>
      <p:pic>
        <p:nvPicPr>
          <p:cNvPr id="2" name="Picture 1" descr="imgtemp_4a77ne-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2353" y="1863070"/>
            <a:ext cx="4358733" cy="41858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35187" y="151616"/>
            <a:ext cx="835377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 smtClean="0">
                <a:solidFill>
                  <a:prstClr val="white"/>
                </a:solidFill>
                <a:latin typeface="Lato Black"/>
                <a:cs typeface="Lato Black"/>
              </a:rPr>
              <a:t>ARIMA Algebra</a:t>
            </a:r>
            <a:endParaRPr lang="en-US" sz="5000" dirty="0">
              <a:solidFill>
                <a:prstClr val="white"/>
              </a:solidFill>
              <a:latin typeface="Lato Black"/>
              <a:cs typeface="Lato Black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999440" y="6480760"/>
            <a:ext cx="59078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prstClr val="white">
                    <a:alpha val="75000"/>
                  </a:prstClr>
                </a:solidFill>
                <a:latin typeface="Lato Regular"/>
                <a:cs typeface="Lato Regular"/>
              </a:rPr>
              <a:t>@drewfustin | PyData Ann Arbor | </a:t>
            </a:r>
            <a:r>
              <a:rPr lang="en-US" sz="1600" dirty="0" smtClean="0">
                <a:solidFill>
                  <a:prstClr val="white">
                    <a:alpha val="75000"/>
                  </a:prstClr>
                </a:solidFill>
                <a:latin typeface="Lato Regular"/>
                <a:cs typeface="Lato Regular"/>
              </a:rPr>
              <a:t>2017-12-07</a:t>
            </a:r>
            <a:endParaRPr lang="en-US" sz="1600" dirty="0">
              <a:solidFill>
                <a:prstClr val="white">
                  <a:alpha val="75000"/>
                </a:prstClr>
              </a:solidFill>
              <a:latin typeface="Lato Regular"/>
              <a:cs typeface="Lato Regular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35187" y="1173998"/>
            <a:ext cx="867210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smtClean="0">
                <a:solidFill>
                  <a:schemeClr val="bg1">
                    <a:alpha val="90000"/>
                  </a:schemeClr>
                </a:solidFill>
                <a:latin typeface="Lato Regular"/>
                <a:cs typeface="Lato Regular"/>
              </a:rPr>
              <a:t>This generalizes to a Seasonal ARIMA:</a:t>
            </a:r>
            <a:endParaRPr lang="en-US" sz="2500" dirty="0" smtClean="0">
              <a:solidFill>
                <a:schemeClr val="bg1">
                  <a:alpha val="90000"/>
                </a:schemeClr>
              </a:solidFill>
              <a:latin typeface="Lato Light"/>
              <a:cs typeface="Lato Light"/>
            </a:endParaRPr>
          </a:p>
        </p:txBody>
      </p:sp>
    </p:spTree>
    <p:extLst>
      <p:ext uri="{BB962C8B-B14F-4D97-AF65-F5344CB8AC3E}">
        <p14:creationId xmlns:p14="http://schemas.microsoft.com/office/powerpoint/2010/main" val="33441020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gtemp_flje2r-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187" y="2370154"/>
            <a:ext cx="8721813" cy="443809"/>
          </a:xfrm>
          <a:prstGeom prst="rect">
            <a:avLst/>
          </a:prstGeom>
        </p:spPr>
      </p:pic>
      <p:pic>
        <p:nvPicPr>
          <p:cNvPr id="2" name="Picture 1" descr="imgtemp_4a77ne-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2353" y="1863070"/>
            <a:ext cx="4358733" cy="41858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35187" y="151616"/>
            <a:ext cx="835377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 smtClean="0">
                <a:solidFill>
                  <a:prstClr val="white"/>
                </a:solidFill>
                <a:latin typeface="Lato Black"/>
                <a:cs typeface="Lato Black"/>
              </a:rPr>
              <a:t>ARIMA Algebra</a:t>
            </a:r>
            <a:endParaRPr lang="en-US" sz="5000" dirty="0">
              <a:solidFill>
                <a:prstClr val="white"/>
              </a:solidFill>
              <a:latin typeface="Lato Black"/>
              <a:cs typeface="Lato Black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999440" y="6480760"/>
            <a:ext cx="59078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prstClr val="white">
                    <a:alpha val="75000"/>
                  </a:prstClr>
                </a:solidFill>
                <a:latin typeface="Lato Regular"/>
                <a:cs typeface="Lato Regular"/>
              </a:rPr>
              <a:t>@drewfustin | PyData Ann Arbor | </a:t>
            </a:r>
            <a:r>
              <a:rPr lang="en-US" sz="1600" dirty="0" smtClean="0">
                <a:solidFill>
                  <a:prstClr val="white">
                    <a:alpha val="75000"/>
                  </a:prstClr>
                </a:solidFill>
                <a:latin typeface="Lato Regular"/>
                <a:cs typeface="Lato Regular"/>
              </a:rPr>
              <a:t>2017-12-07</a:t>
            </a:r>
            <a:endParaRPr lang="en-US" sz="1600" dirty="0">
              <a:solidFill>
                <a:prstClr val="white">
                  <a:alpha val="75000"/>
                </a:prstClr>
              </a:solidFill>
              <a:latin typeface="Lato Regular"/>
              <a:cs typeface="Lato Regular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235187" y="2962673"/>
            <a:ext cx="8672105" cy="923368"/>
            <a:chOff x="235187" y="3302083"/>
            <a:chExt cx="8672105" cy="923368"/>
          </a:xfrm>
        </p:grpSpPr>
        <p:pic>
          <p:nvPicPr>
            <p:cNvPr id="6" name="Picture 5" descr="imgtemp_5i3sg-1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8130" y="3735341"/>
              <a:ext cx="7121252" cy="490110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235187" y="3302083"/>
              <a:ext cx="8672105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dirty="0" smtClean="0">
                  <a:solidFill>
                    <a:schemeClr val="bg1">
                      <a:alpha val="90000"/>
                    </a:schemeClr>
                  </a:solidFill>
                  <a:latin typeface="Lato Regular"/>
                  <a:cs typeface="Lato Regular"/>
                </a:rPr>
                <a:t>e.g. Seasonal Moving Average (MA) </a:t>
              </a:r>
              <a:r>
                <a:rPr lang="en-US" sz="2500" dirty="0">
                  <a:solidFill>
                    <a:schemeClr val="bg1">
                      <a:alpha val="90000"/>
                    </a:schemeClr>
                  </a:solidFill>
                  <a:latin typeface="Lato Light"/>
                  <a:cs typeface="Lato Light"/>
                </a:rPr>
                <a:t>[</a:t>
              </a:r>
              <a:r>
                <a:rPr lang="en-US" sz="2500" dirty="0" smtClean="0">
                  <a:solidFill>
                    <a:schemeClr val="bg1">
                      <a:alpha val="90000"/>
                    </a:schemeClr>
                  </a:solidFill>
                  <a:latin typeface="Lato Light"/>
                  <a:cs typeface="Lato Light"/>
                </a:rPr>
                <a:t>order Q]</a:t>
              </a: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235187" y="1173998"/>
            <a:ext cx="867210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smtClean="0">
                <a:solidFill>
                  <a:schemeClr val="bg1">
                    <a:alpha val="90000"/>
                  </a:schemeClr>
                </a:solidFill>
                <a:latin typeface="Lato Regular"/>
                <a:cs typeface="Lato Regular"/>
              </a:rPr>
              <a:t>This generalizes to a Seasonal ARIMA:</a:t>
            </a:r>
            <a:endParaRPr lang="en-US" sz="2500" dirty="0" smtClean="0">
              <a:solidFill>
                <a:schemeClr val="bg1">
                  <a:alpha val="90000"/>
                </a:schemeClr>
              </a:solidFill>
              <a:latin typeface="Lato Light"/>
              <a:cs typeface="Lato Light"/>
            </a:endParaRPr>
          </a:p>
        </p:txBody>
      </p:sp>
    </p:spTree>
    <p:extLst>
      <p:ext uri="{BB962C8B-B14F-4D97-AF65-F5344CB8AC3E}">
        <p14:creationId xmlns:p14="http://schemas.microsoft.com/office/powerpoint/2010/main" val="26711482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35187" y="1524357"/>
            <a:ext cx="867210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smtClean="0">
                <a:solidFill>
                  <a:schemeClr val="bg1">
                    <a:alpha val="90000"/>
                  </a:schemeClr>
                </a:solidFill>
                <a:latin typeface="Lato Regular"/>
                <a:cs typeface="Lato Regular"/>
              </a:rPr>
              <a:t>e.g. ARIMA (1, 1, 0):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35187" y="151616"/>
            <a:ext cx="835377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 smtClean="0">
                <a:solidFill>
                  <a:prstClr val="white"/>
                </a:solidFill>
                <a:latin typeface="Lato Black"/>
                <a:cs typeface="Lato Black"/>
              </a:rPr>
              <a:t>ARIMA Algebra</a:t>
            </a:r>
            <a:endParaRPr lang="en-US" sz="5000" dirty="0">
              <a:solidFill>
                <a:prstClr val="white"/>
              </a:solidFill>
              <a:latin typeface="Lato Black"/>
              <a:cs typeface="Lato Black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999440" y="6480760"/>
            <a:ext cx="59078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prstClr val="white">
                    <a:alpha val="75000"/>
                  </a:prstClr>
                </a:solidFill>
                <a:latin typeface="Lato Regular"/>
                <a:cs typeface="Lato Regular"/>
              </a:rPr>
              <a:t>@drewfustin | PyData Ann Arbor | </a:t>
            </a:r>
            <a:r>
              <a:rPr lang="en-US" sz="1600" dirty="0" smtClean="0">
                <a:solidFill>
                  <a:prstClr val="white">
                    <a:alpha val="75000"/>
                  </a:prstClr>
                </a:solidFill>
                <a:latin typeface="Lato Regular"/>
                <a:cs typeface="Lato Regular"/>
              </a:rPr>
              <a:t>2017-12-07</a:t>
            </a:r>
            <a:endParaRPr lang="en-US" sz="1600" dirty="0">
              <a:solidFill>
                <a:prstClr val="white">
                  <a:alpha val="75000"/>
                </a:prstClr>
              </a:solidFill>
              <a:latin typeface="Lato Regular"/>
              <a:cs typeface="Lato Regular"/>
            </a:endParaRPr>
          </a:p>
        </p:txBody>
      </p:sp>
      <p:pic>
        <p:nvPicPr>
          <p:cNvPr id="3" name="Picture 2" descr="imgtemp_k2ipky-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086" y="2352116"/>
            <a:ext cx="6470043" cy="2144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626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ource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35187" y="151616"/>
            <a:ext cx="835377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 smtClean="0">
                <a:solidFill>
                  <a:prstClr val="white"/>
                </a:solidFill>
                <a:latin typeface="Lato Black"/>
                <a:cs typeface="Lato Black"/>
              </a:rPr>
              <a:t>ARIMA Algebra</a:t>
            </a:r>
            <a:endParaRPr lang="en-US" sz="5000" dirty="0">
              <a:solidFill>
                <a:prstClr val="white"/>
              </a:solidFill>
              <a:latin typeface="Lato Black"/>
              <a:cs typeface="Lato Black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999440" y="6480760"/>
            <a:ext cx="59078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prstClr val="white">
                    <a:alpha val="75000"/>
                  </a:prstClr>
                </a:solidFill>
                <a:latin typeface="Lato Regular"/>
                <a:cs typeface="Lato Regular"/>
              </a:rPr>
              <a:t>@drewfustin | PyData Ann Arbor | </a:t>
            </a:r>
            <a:r>
              <a:rPr lang="en-US" sz="1600" dirty="0" smtClean="0">
                <a:solidFill>
                  <a:prstClr val="white">
                    <a:alpha val="75000"/>
                  </a:prstClr>
                </a:solidFill>
                <a:latin typeface="Lato Regular"/>
                <a:cs typeface="Lato Regular"/>
              </a:rPr>
              <a:t>2017-12-07</a:t>
            </a:r>
            <a:endParaRPr lang="en-US" sz="1600" dirty="0">
              <a:solidFill>
                <a:prstClr val="white">
                  <a:alpha val="75000"/>
                </a:prstClr>
              </a:solidFill>
              <a:latin typeface="Lato Regular"/>
              <a:cs typeface="Lat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826950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35187" y="1082635"/>
            <a:ext cx="8672105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smtClean="0">
                <a:solidFill>
                  <a:srgbClr val="8EB4E3">
                    <a:alpha val="90000"/>
                  </a:srgbClr>
                </a:solidFill>
                <a:latin typeface="Lato Regular"/>
                <a:cs typeface="Lato Regular"/>
              </a:rPr>
              <a:t>Box-Cox </a:t>
            </a:r>
            <a:r>
              <a:rPr lang="en-US" sz="2500" dirty="0" smtClean="0">
                <a:solidFill>
                  <a:schemeClr val="bg1">
                    <a:alpha val="90000"/>
                  </a:schemeClr>
                </a:solidFill>
                <a:latin typeface="Lato Regular"/>
                <a:cs typeface="Lato Regular"/>
              </a:rPr>
              <a:t>Transformation</a:t>
            </a:r>
          </a:p>
          <a:p>
            <a:r>
              <a:rPr lang="en-US" sz="2200" dirty="0">
                <a:solidFill>
                  <a:schemeClr val="bg1">
                    <a:alpha val="90000"/>
                  </a:schemeClr>
                </a:solidFill>
                <a:latin typeface="Lato Regular"/>
                <a:cs typeface="Lato Regular"/>
              </a:rPr>
              <a:t>	</a:t>
            </a:r>
            <a:r>
              <a:rPr lang="en-US" sz="2200" dirty="0" smtClean="0">
                <a:solidFill>
                  <a:schemeClr val="bg1">
                    <a:alpha val="90000"/>
                  </a:schemeClr>
                </a:solidFill>
                <a:latin typeface="Lato Light"/>
                <a:cs typeface="Lato Light"/>
              </a:rPr>
              <a:t>power transformation to impose normality on the time series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35187" y="151616"/>
            <a:ext cx="835377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 smtClean="0">
                <a:solidFill>
                  <a:prstClr val="white"/>
                </a:solidFill>
                <a:latin typeface="Lato Black"/>
                <a:cs typeface="Lato Black"/>
              </a:rPr>
              <a:t>Forecasting with ARIMA</a:t>
            </a:r>
            <a:endParaRPr lang="en-US" sz="5000" dirty="0">
              <a:solidFill>
                <a:prstClr val="white"/>
              </a:solidFill>
              <a:latin typeface="Lato Black"/>
              <a:cs typeface="Lato Black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999440" y="6480760"/>
            <a:ext cx="59078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prstClr val="white">
                    <a:alpha val="75000"/>
                  </a:prstClr>
                </a:solidFill>
                <a:latin typeface="Lato Regular"/>
                <a:cs typeface="Lato Regular"/>
              </a:rPr>
              <a:t>@drewfustin | PyData Ann Arbor | </a:t>
            </a:r>
            <a:r>
              <a:rPr lang="en-US" sz="1600" dirty="0" smtClean="0">
                <a:solidFill>
                  <a:prstClr val="white">
                    <a:alpha val="75000"/>
                  </a:prstClr>
                </a:solidFill>
                <a:latin typeface="Lato Regular"/>
                <a:cs typeface="Lato Regular"/>
              </a:rPr>
              <a:t>2017-12-07</a:t>
            </a:r>
            <a:endParaRPr lang="en-US" sz="1600" dirty="0">
              <a:solidFill>
                <a:prstClr val="white">
                  <a:alpha val="75000"/>
                </a:prstClr>
              </a:solidFill>
              <a:latin typeface="Lato Regular"/>
              <a:cs typeface="Lato Regular"/>
            </a:endParaRPr>
          </a:p>
        </p:txBody>
      </p:sp>
      <p:pic>
        <p:nvPicPr>
          <p:cNvPr id="4" name="Picture 3" descr="imgtemp_291s4b-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5190" y="1942039"/>
            <a:ext cx="3910540" cy="101484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485" y="3027547"/>
            <a:ext cx="8673807" cy="3344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4014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35187" y="1082635"/>
            <a:ext cx="867210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smtClean="0">
                <a:solidFill>
                  <a:schemeClr val="bg1">
                    <a:alpha val="90000"/>
                  </a:schemeClr>
                </a:solidFill>
                <a:latin typeface="Lato Regular"/>
                <a:cs typeface="Lato Regular"/>
              </a:rPr>
              <a:t>(Partial) Autocorrelation Functions </a:t>
            </a:r>
            <a:r>
              <a:rPr lang="en-US" sz="2500" dirty="0" smtClean="0">
                <a:solidFill>
                  <a:schemeClr val="tx2">
                    <a:lumMod val="40000"/>
                    <a:lumOff val="60000"/>
                    <a:alpha val="90000"/>
                  </a:schemeClr>
                </a:solidFill>
                <a:latin typeface="Lato Regular"/>
                <a:cs typeface="Lato Regular"/>
              </a:rPr>
              <a:t>ACF/PACF </a:t>
            </a:r>
            <a:r>
              <a:rPr lang="en-US" sz="2500" dirty="0" smtClean="0">
                <a:solidFill>
                  <a:schemeClr val="bg1">
                    <a:alpha val="90000"/>
                  </a:schemeClr>
                </a:solidFill>
                <a:latin typeface="Lato Regular"/>
                <a:cs typeface="Lato Regular"/>
              </a:rPr>
              <a:t>plots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35187" y="151616"/>
            <a:ext cx="835377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 smtClean="0">
                <a:solidFill>
                  <a:prstClr val="white"/>
                </a:solidFill>
                <a:latin typeface="Lato Black"/>
                <a:cs typeface="Lato Black"/>
              </a:rPr>
              <a:t>Forecasting with ARIMA</a:t>
            </a:r>
            <a:endParaRPr lang="en-US" sz="5000" dirty="0">
              <a:solidFill>
                <a:prstClr val="white"/>
              </a:solidFill>
              <a:latin typeface="Lato Black"/>
              <a:cs typeface="Lato Black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999440" y="6480760"/>
            <a:ext cx="59078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prstClr val="white">
                    <a:alpha val="75000"/>
                  </a:prstClr>
                </a:solidFill>
                <a:latin typeface="Lato Regular"/>
                <a:cs typeface="Lato Regular"/>
              </a:rPr>
              <a:t>@drewfustin | PyData Ann Arbor | </a:t>
            </a:r>
            <a:r>
              <a:rPr lang="en-US" sz="1600" dirty="0" smtClean="0">
                <a:solidFill>
                  <a:prstClr val="white">
                    <a:alpha val="75000"/>
                  </a:prstClr>
                </a:solidFill>
                <a:latin typeface="Lato Regular"/>
                <a:cs typeface="Lato Regular"/>
              </a:rPr>
              <a:t>2017-12-07</a:t>
            </a:r>
            <a:endParaRPr lang="en-US" sz="1600" dirty="0">
              <a:solidFill>
                <a:prstClr val="white">
                  <a:alpha val="75000"/>
                </a:prstClr>
              </a:solidFill>
              <a:latin typeface="Lato Regular"/>
              <a:cs typeface="Lato Regular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564" y="1661906"/>
            <a:ext cx="8842362" cy="4764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8369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845" y="1661905"/>
            <a:ext cx="7324713" cy="477081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35187" y="1082635"/>
            <a:ext cx="867210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smtClean="0">
                <a:solidFill>
                  <a:schemeClr val="bg1">
                    <a:alpha val="90000"/>
                  </a:schemeClr>
                </a:solidFill>
                <a:latin typeface="Lato Regular"/>
                <a:cs typeface="Lato Regular"/>
              </a:rPr>
              <a:t>(Partial) Autocorrelation Functions </a:t>
            </a:r>
            <a:r>
              <a:rPr lang="en-US" sz="2500" dirty="0" smtClean="0">
                <a:solidFill>
                  <a:srgbClr val="8EB4E3">
                    <a:alpha val="90000"/>
                  </a:srgbClr>
                </a:solidFill>
                <a:latin typeface="Lato Regular"/>
                <a:cs typeface="Lato Regular"/>
              </a:rPr>
              <a:t>ACF/PACF </a:t>
            </a:r>
            <a:r>
              <a:rPr lang="en-US" sz="2500" dirty="0" smtClean="0">
                <a:solidFill>
                  <a:schemeClr val="bg1">
                    <a:alpha val="90000"/>
                  </a:schemeClr>
                </a:solidFill>
                <a:latin typeface="Lato Regular"/>
                <a:cs typeface="Lato Regular"/>
              </a:rPr>
              <a:t>plots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35187" y="151616"/>
            <a:ext cx="835377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 smtClean="0">
                <a:solidFill>
                  <a:prstClr val="white"/>
                </a:solidFill>
                <a:latin typeface="Lato Black"/>
                <a:cs typeface="Lato Black"/>
              </a:rPr>
              <a:t>Forecasting with ARIMA</a:t>
            </a:r>
            <a:endParaRPr lang="en-US" sz="5000" dirty="0">
              <a:solidFill>
                <a:prstClr val="white"/>
              </a:solidFill>
              <a:latin typeface="Lato Black"/>
              <a:cs typeface="Lato Black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999440" y="6480760"/>
            <a:ext cx="59078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prstClr val="white">
                    <a:alpha val="75000"/>
                  </a:prstClr>
                </a:solidFill>
                <a:latin typeface="Lato Regular"/>
                <a:cs typeface="Lato Regular"/>
              </a:rPr>
              <a:t>@drewfustin | PyData Ann Arbor | </a:t>
            </a:r>
            <a:r>
              <a:rPr lang="en-US" sz="1600" dirty="0" smtClean="0">
                <a:solidFill>
                  <a:prstClr val="white">
                    <a:alpha val="75000"/>
                  </a:prstClr>
                </a:solidFill>
                <a:latin typeface="Lato Regular"/>
                <a:cs typeface="Lato Regular"/>
              </a:rPr>
              <a:t>2017-12-07</a:t>
            </a:r>
            <a:endParaRPr lang="en-US" sz="1600" dirty="0">
              <a:solidFill>
                <a:prstClr val="white">
                  <a:alpha val="75000"/>
                </a:prstClr>
              </a:solidFill>
              <a:latin typeface="Lato Regular"/>
              <a:cs typeface="Lat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427395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845" y="1661905"/>
            <a:ext cx="7324713" cy="477081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35187" y="1082635"/>
            <a:ext cx="867210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smtClean="0">
                <a:solidFill>
                  <a:schemeClr val="bg1">
                    <a:alpha val="90000"/>
                  </a:schemeClr>
                </a:solidFill>
                <a:latin typeface="Lato Regular"/>
                <a:cs typeface="Lato Regular"/>
              </a:rPr>
              <a:t>(Partial) Autocorrelation Functions </a:t>
            </a:r>
            <a:r>
              <a:rPr lang="en-US" sz="2500" dirty="0" smtClean="0">
                <a:solidFill>
                  <a:srgbClr val="8EB4E3">
                    <a:alpha val="90000"/>
                  </a:srgbClr>
                </a:solidFill>
                <a:latin typeface="Lato Regular"/>
                <a:cs typeface="Lato Regular"/>
              </a:rPr>
              <a:t>ACF/PACF</a:t>
            </a:r>
            <a:r>
              <a:rPr lang="en-US" sz="2500" dirty="0" smtClean="0">
                <a:solidFill>
                  <a:schemeClr val="bg1">
                    <a:alpha val="90000"/>
                  </a:schemeClr>
                </a:solidFill>
                <a:latin typeface="Lato Regular"/>
                <a:cs typeface="Lato Regular"/>
              </a:rPr>
              <a:t> plots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35187" y="151616"/>
            <a:ext cx="835377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 smtClean="0">
                <a:solidFill>
                  <a:prstClr val="white"/>
                </a:solidFill>
                <a:latin typeface="Lato Black"/>
                <a:cs typeface="Lato Black"/>
              </a:rPr>
              <a:t>Forecasting with ARIMA</a:t>
            </a:r>
            <a:endParaRPr lang="en-US" sz="5000" dirty="0">
              <a:solidFill>
                <a:prstClr val="white"/>
              </a:solidFill>
              <a:latin typeface="Lato Black"/>
              <a:cs typeface="Lato Black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999440" y="6480760"/>
            <a:ext cx="59078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prstClr val="white">
                    <a:alpha val="75000"/>
                  </a:prstClr>
                </a:solidFill>
                <a:latin typeface="Lato Regular"/>
                <a:cs typeface="Lato Regular"/>
              </a:rPr>
              <a:t>@drewfustin | PyData Ann Arbor | </a:t>
            </a:r>
            <a:r>
              <a:rPr lang="en-US" sz="1600" dirty="0" smtClean="0">
                <a:solidFill>
                  <a:prstClr val="white">
                    <a:alpha val="75000"/>
                  </a:prstClr>
                </a:solidFill>
                <a:latin typeface="Lato Regular"/>
                <a:cs typeface="Lato Regular"/>
              </a:rPr>
              <a:t>2017-12-07</a:t>
            </a:r>
            <a:endParaRPr lang="en-US" sz="1600" dirty="0">
              <a:solidFill>
                <a:prstClr val="white">
                  <a:alpha val="75000"/>
                </a:prstClr>
              </a:solidFill>
              <a:latin typeface="Lato Regular"/>
              <a:cs typeface="Lato Regular"/>
            </a:endParaRPr>
          </a:p>
        </p:txBody>
      </p:sp>
      <p:sp>
        <p:nvSpPr>
          <p:cNvPr id="7" name="Donut 6"/>
          <p:cNvSpPr/>
          <p:nvPr/>
        </p:nvSpPr>
        <p:spPr>
          <a:xfrm>
            <a:off x="4848929" y="5058305"/>
            <a:ext cx="2420291" cy="744514"/>
          </a:xfrm>
          <a:prstGeom prst="donut">
            <a:avLst>
              <a:gd name="adj" fmla="val 2557"/>
            </a:avLst>
          </a:prstGeom>
          <a:solidFill>
            <a:srgbClr val="800000">
              <a:alpha val="90000"/>
            </a:srgbClr>
          </a:solidFill>
          <a:ln w="12700">
            <a:solidFill>
              <a:srgbClr val="8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Donut 7"/>
          <p:cNvSpPr/>
          <p:nvPr/>
        </p:nvSpPr>
        <p:spPr>
          <a:xfrm>
            <a:off x="1213453" y="4466191"/>
            <a:ext cx="3220333" cy="744514"/>
          </a:xfrm>
          <a:prstGeom prst="donut">
            <a:avLst>
              <a:gd name="adj" fmla="val 2557"/>
            </a:avLst>
          </a:prstGeom>
          <a:solidFill>
            <a:srgbClr val="800000">
              <a:alpha val="90000"/>
            </a:srgbClr>
          </a:solidFill>
          <a:ln w="12700">
            <a:solidFill>
              <a:srgbClr val="8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4149148" y="4245756"/>
            <a:ext cx="284638" cy="341755"/>
          </a:xfrm>
          <a:prstGeom prst="straightConnector1">
            <a:avLst/>
          </a:prstGeom>
          <a:ln>
            <a:solidFill>
              <a:srgbClr val="800000">
                <a:alpha val="90000"/>
              </a:srgb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658282" y="3790901"/>
            <a:ext cx="23812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800000">
                    <a:alpha val="90000"/>
                  </a:srgbClr>
                </a:solidFill>
                <a:latin typeface="Lato Regular"/>
                <a:cs typeface="Lato Regular"/>
              </a:rPr>
              <a:t>Get rid of these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5233873" y="4233923"/>
            <a:ext cx="404152" cy="747741"/>
          </a:xfrm>
          <a:prstGeom prst="straightConnector1">
            <a:avLst/>
          </a:prstGeom>
          <a:ln>
            <a:solidFill>
              <a:srgbClr val="800000">
                <a:alpha val="90000"/>
              </a:srgb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56755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2"/>
          <a:srcRect l="-49981" t="49891" r="49981" b="-49891"/>
          <a:stretch/>
        </p:blipFill>
        <p:spPr>
          <a:xfrm>
            <a:off x="-2743200" y="4041648"/>
            <a:ext cx="7324713" cy="477081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35187" y="1082635"/>
            <a:ext cx="867210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smtClean="0">
                <a:solidFill>
                  <a:schemeClr val="bg1">
                    <a:alpha val="90000"/>
                  </a:schemeClr>
                </a:solidFill>
                <a:latin typeface="Lato Regular"/>
                <a:cs typeface="Lato Regular"/>
              </a:rPr>
              <a:t>(Partial) Autocorrelation Functions </a:t>
            </a:r>
            <a:r>
              <a:rPr lang="en-US" sz="2500" dirty="0" smtClean="0">
                <a:solidFill>
                  <a:srgbClr val="8EB4E3">
                    <a:alpha val="90000"/>
                  </a:srgbClr>
                </a:solidFill>
                <a:latin typeface="Lato Regular"/>
                <a:cs typeface="Lato Regular"/>
              </a:rPr>
              <a:t>ACF/PACF </a:t>
            </a:r>
            <a:r>
              <a:rPr lang="en-US" sz="2500" dirty="0" smtClean="0">
                <a:solidFill>
                  <a:schemeClr val="bg1">
                    <a:alpha val="90000"/>
                  </a:schemeClr>
                </a:solidFill>
                <a:latin typeface="Lato Regular"/>
                <a:cs typeface="Lato Regular"/>
              </a:rPr>
              <a:t>plots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35187" y="151616"/>
            <a:ext cx="835377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 smtClean="0">
                <a:solidFill>
                  <a:prstClr val="white"/>
                </a:solidFill>
                <a:latin typeface="Lato Black"/>
                <a:cs typeface="Lato Black"/>
              </a:rPr>
              <a:t>Forecasting with ARIMA</a:t>
            </a:r>
            <a:endParaRPr lang="en-US" sz="5000" dirty="0">
              <a:solidFill>
                <a:prstClr val="white"/>
              </a:solidFill>
              <a:latin typeface="Lato Black"/>
              <a:cs typeface="Lato Black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999440" y="6480760"/>
            <a:ext cx="59078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prstClr val="white">
                    <a:alpha val="75000"/>
                  </a:prstClr>
                </a:solidFill>
                <a:latin typeface="Lato Regular"/>
                <a:cs typeface="Lato Regular"/>
              </a:rPr>
              <a:t>@drewfustin | PyData Ann Arbor | </a:t>
            </a:r>
            <a:r>
              <a:rPr lang="en-US" sz="1600" dirty="0" smtClean="0">
                <a:solidFill>
                  <a:prstClr val="white">
                    <a:alpha val="75000"/>
                  </a:prstClr>
                </a:solidFill>
                <a:latin typeface="Lato Regular"/>
                <a:cs typeface="Lato Regular"/>
              </a:rPr>
              <a:t>2017-12-07</a:t>
            </a:r>
            <a:endParaRPr lang="en-US" sz="1600" dirty="0">
              <a:solidFill>
                <a:prstClr val="white">
                  <a:alpha val="75000"/>
                </a:prstClr>
              </a:solidFill>
              <a:latin typeface="Lato Regular"/>
              <a:cs typeface="Lato Regular"/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2999440" y="2545854"/>
            <a:ext cx="788229" cy="2084570"/>
          </a:xfrm>
          <a:prstGeom prst="straightConnector1">
            <a:avLst/>
          </a:prstGeom>
          <a:ln>
            <a:solidFill>
              <a:schemeClr val="tx2">
                <a:lumMod val="40000"/>
                <a:lumOff val="60000"/>
                <a:alpha val="9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346450" y="1776413"/>
            <a:ext cx="423469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en-US" sz="2200" dirty="0" smtClean="0">
                <a:solidFill>
                  <a:prstClr val="white">
                    <a:alpha val="90000"/>
                  </a:prstClr>
                </a:solidFill>
                <a:latin typeface="Lato Regular"/>
                <a:cs typeface="Lato Regular"/>
              </a:rPr>
              <a:t>ACF being so high for so long suggests </a:t>
            </a:r>
            <a:r>
              <a:rPr lang="en-US" sz="2200" dirty="0" smtClean="0">
                <a:solidFill>
                  <a:schemeClr val="tx2">
                    <a:lumMod val="40000"/>
                    <a:lumOff val="60000"/>
                    <a:alpha val="90000"/>
                  </a:schemeClr>
                </a:solidFill>
                <a:latin typeface="Lato Regular"/>
                <a:cs typeface="Lato Regular"/>
              </a:rPr>
              <a:t>Integrated </a:t>
            </a:r>
            <a:r>
              <a:rPr lang="en-US" sz="2200" dirty="0" smtClean="0">
                <a:solidFill>
                  <a:schemeClr val="tx2">
                    <a:lumMod val="40000"/>
                    <a:lumOff val="60000"/>
                    <a:alpha val="90000"/>
                  </a:schemeClr>
                </a:solidFill>
                <a:latin typeface="Lato Light"/>
                <a:cs typeface="Lato Light"/>
              </a:rPr>
              <a:t>[d&gt;0]</a:t>
            </a:r>
            <a:endParaRPr lang="en-US" sz="2200" dirty="0" smtClean="0">
              <a:solidFill>
                <a:prstClr val="white">
                  <a:alpha val="90000"/>
                </a:prstClr>
              </a:solidFill>
              <a:latin typeface="Lato Light"/>
              <a:cs typeface="Lato Light"/>
            </a:endParaRPr>
          </a:p>
        </p:txBody>
      </p:sp>
    </p:spTree>
    <p:extLst>
      <p:ext uri="{BB962C8B-B14F-4D97-AF65-F5344CB8AC3E}">
        <p14:creationId xmlns:p14="http://schemas.microsoft.com/office/powerpoint/2010/main" val="25260344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35187" y="151616"/>
            <a:ext cx="835377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 smtClean="0">
                <a:solidFill>
                  <a:prstClr val="white"/>
                </a:solidFill>
                <a:latin typeface="Lato Black"/>
                <a:cs typeface="Lato Black"/>
              </a:rPr>
              <a:t>Typical Experiments</a:t>
            </a:r>
            <a:endParaRPr lang="en-US" sz="5000" dirty="0">
              <a:solidFill>
                <a:prstClr val="white"/>
              </a:solidFill>
              <a:latin typeface="Lato Black"/>
              <a:cs typeface="Lato Black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7692" y="5227174"/>
            <a:ext cx="8353777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2500" dirty="0" smtClean="0">
                <a:solidFill>
                  <a:prstClr val="white">
                    <a:alpha val="90000"/>
                  </a:prstClr>
                </a:solidFill>
                <a:latin typeface="Lato Regular"/>
                <a:cs typeface="Lato Regular"/>
              </a:rPr>
              <a:t>Select Control/Variant populations (a, </a:t>
            </a:r>
            <a:r>
              <a:rPr lang="en-US" sz="2500" dirty="0">
                <a:solidFill>
                  <a:prstClr val="white">
                    <a:alpha val="90000"/>
                  </a:prstClr>
                </a:solidFill>
                <a:latin typeface="Lato Regular"/>
                <a:cs typeface="Lato Regular"/>
              </a:rPr>
              <a:t>b</a:t>
            </a:r>
            <a:r>
              <a:rPr lang="en-US" sz="2500" dirty="0" smtClean="0">
                <a:solidFill>
                  <a:prstClr val="white">
                    <a:alpha val="90000"/>
                  </a:prstClr>
                </a:solidFill>
                <a:latin typeface="Lato Regular"/>
                <a:cs typeface="Lato Regular"/>
              </a:rPr>
              <a:t>)</a:t>
            </a:r>
          </a:p>
          <a:p>
            <a:pPr marL="457200" indent="-457200">
              <a:buFont typeface="Arial"/>
              <a:buChar char="•"/>
            </a:pPr>
            <a:r>
              <a:rPr lang="en-US" sz="2500" dirty="0" smtClean="0">
                <a:solidFill>
                  <a:prstClr val="white">
                    <a:alpha val="90000"/>
                  </a:prstClr>
                </a:solidFill>
                <a:latin typeface="Lato Regular"/>
                <a:cs typeface="Lato Regular"/>
              </a:rPr>
              <a:t>Vary something and measure the change</a:t>
            </a:r>
          </a:p>
          <a:p>
            <a:pPr marL="457200" indent="-457200">
              <a:buFont typeface="Arial"/>
              <a:buChar char="•"/>
            </a:pPr>
            <a:r>
              <a:rPr lang="en-US" sz="2500" dirty="0" smtClean="0">
                <a:solidFill>
                  <a:prstClr val="white">
                    <a:alpha val="90000"/>
                  </a:prstClr>
                </a:solidFill>
                <a:latin typeface="Lato Regular"/>
                <a:cs typeface="Lato Regular"/>
              </a:rPr>
              <a:t>Run concurrently to avoid unnecessary variation</a:t>
            </a:r>
            <a:endParaRPr lang="en-US" sz="2500" dirty="0" smtClean="0">
              <a:solidFill>
                <a:prstClr val="white">
                  <a:alpha val="90000"/>
                </a:prstClr>
              </a:solidFill>
              <a:latin typeface="Inconsolata Regular"/>
              <a:cs typeface="Inconsolata Regular"/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1061696" y="1106597"/>
            <a:ext cx="6688315" cy="4229507"/>
            <a:chOff x="1637599" y="1073667"/>
            <a:chExt cx="5543495" cy="3590251"/>
          </a:xfrm>
        </p:grpSpPr>
        <p:pic>
          <p:nvPicPr>
            <p:cNvPr id="22" name="Picture 21" descr="ab-testing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37599" y="1073667"/>
              <a:ext cx="5543495" cy="3268380"/>
            </a:xfrm>
            <a:prstGeom prst="rect">
              <a:avLst/>
            </a:prstGeom>
          </p:spPr>
        </p:pic>
        <p:sp>
          <p:nvSpPr>
            <p:cNvPr id="23" name="TextBox 22"/>
            <p:cNvSpPr txBox="1"/>
            <p:nvPr/>
          </p:nvSpPr>
          <p:spPr>
            <a:xfrm>
              <a:off x="1637599" y="4340753"/>
              <a:ext cx="5543495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500" dirty="0" smtClean="0">
                  <a:solidFill>
                    <a:prstClr val="white">
                      <a:alpha val="90000"/>
                    </a:prstClr>
                  </a:solidFill>
                  <a:latin typeface="Lato Light"/>
                  <a:cs typeface="Lato Light"/>
                </a:rPr>
                <a:t>source: </a:t>
              </a:r>
              <a:r>
                <a:rPr lang="en-US" sz="1500" dirty="0" err="1" smtClean="0">
                  <a:solidFill>
                    <a:prstClr val="white">
                      <a:alpha val="90000"/>
                    </a:prstClr>
                  </a:solidFill>
                  <a:latin typeface="Lato Light"/>
                  <a:cs typeface="Lato Light"/>
                </a:rPr>
                <a:t>Optimizely</a:t>
              </a:r>
              <a:endParaRPr lang="en-US" sz="1500" dirty="0" smtClean="0">
                <a:solidFill>
                  <a:prstClr val="white">
                    <a:alpha val="90000"/>
                  </a:prstClr>
                </a:solidFill>
                <a:latin typeface="Lato Light"/>
                <a:cs typeface="Lato Light"/>
              </a:endParaRPr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2999440" y="6480760"/>
            <a:ext cx="59078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prstClr val="white">
                    <a:alpha val="75000"/>
                  </a:prstClr>
                </a:solidFill>
                <a:latin typeface="Lato Regular"/>
                <a:cs typeface="Lato Regular"/>
              </a:rPr>
              <a:t>@drewfustin | PyData Ann Arbor | </a:t>
            </a:r>
            <a:r>
              <a:rPr lang="en-US" sz="1600" dirty="0" smtClean="0">
                <a:solidFill>
                  <a:prstClr val="white">
                    <a:alpha val="75000"/>
                  </a:prstClr>
                </a:solidFill>
                <a:latin typeface="Lato Regular"/>
                <a:cs typeface="Lato Regular"/>
              </a:rPr>
              <a:t>2017-12-07</a:t>
            </a:r>
            <a:endParaRPr lang="en-US" sz="1600" dirty="0">
              <a:solidFill>
                <a:prstClr val="white">
                  <a:alpha val="75000"/>
                </a:prstClr>
              </a:solidFill>
              <a:latin typeface="Lato Regular"/>
              <a:cs typeface="Lat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8123928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9311" y="4037947"/>
            <a:ext cx="3628481" cy="239572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l="-49981" t="49891" r="49981" b="-49891"/>
          <a:stretch/>
        </p:blipFill>
        <p:spPr>
          <a:xfrm>
            <a:off x="-2743200" y="4041648"/>
            <a:ext cx="7324713" cy="477081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35187" y="1082635"/>
            <a:ext cx="867210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smtClean="0">
                <a:solidFill>
                  <a:schemeClr val="bg1">
                    <a:alpha val="90000"/>
                  </a:schemeClr>
                </a:solidFill>
                <a:latin typeface="Lato Regular"/>
                <a:cs typeface="Lato Regular"/>
              </a:rPr>
              <a:t>(Partial) Autocorrelation Functions </a:t>
            </a:r>
            <a:r>
              <a:rPr lang="en-US" sz="2500" dirty="0" smtClean="0">
                <a:solidFill>
                  <a:srgbClr val="8EB4E3">
                    <a:alpha val="90000"/>
                  </a:srgbClr>
                </a:solidFill>
                <a:latin typeface="Lato Regular"/>
                <a:cs typeface="Lato Regular"/>
              </a:rPr>
              <a:t>ACF/PACF </a:t>
            </a:r>
            <a:r>
              <a:rPr lang="en-US" sz="2500" dirty="0" smtClean="0">
                <a:solidFill>
                  <a:schemeClr val="bg1">
                    <a:alpha val="90000"/>
                  </a:schemeClr>
                </a:solidFill>
                <a:latin typeface="Lato Regular"/>
                <a:cs typeface="Lato Regular"/>
              </a:rPr>
              <a:t>plots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35187" y="151616"/>
            <a:ext cx="835377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 smtClean="0">
                <a:solidFill>
                  <a:prstClr val="white"/>
                </a:solidFill>
                <a:latin typeface="Lato Black"/>
                <a:cs typeface="Lato Black"/>
              </a:rPr>
              <a:t>Forecasting with ARIMA</a:t>
            </a:r>
            <a:endParaRPr lang="en-US" sz="5000" dirty="0">
              <a:solidFill>
                <a:prstClr val="white"/>
              </a:solidFill>
              <a:latin typeface="Lato Black"/>
              <a:cs typeface="Lato Black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999440" y="6480760"/>
            <a:ext cx="59078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prstClr val="white">
                    <a:alpha val="75000"/>
                  </a:prstClr>
                </a:solidFill>
                <a:latin typeface="Lato Regular"/>
                <a:cs typeface="Lato Regular"/>
              </a:rPr>
              <a:t>@drewfustin | PyData Ann Arbor | </a:t>
            </a:r>
            <a:r>
              <a:rPr lang="en-US" sz="1600" dirty="0" smtClean="0">
                <a:solidFill>
                  <a:prstClr val="white">
                    <a:alpha val="75000"/>
                  </a:prstClr>
                </a:solidFill>
                <a:latin typeface="Lato Regular"/>
                <a:cs typeface="Lato Regular"/>
              </a:rPr>
              <a:t>2017-12-07</a:t>
            </a:r>
            <a:endParaRPr lang="en-US" sz="1600" dirty="0">
              <a:solidFill>
                <a:prstClr val="white">
                  <a:alpha val="75000"/>
                </a:prstClr>
              </a:solidFill>
              <a:latin typeface="Lato Regular"/>
              <a:cs typeface="Lato Regular"/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2999440" y="2545854"/>
            <a:ext cx="788229" cy="2084570"/>
          </a:xfrm>
          <a:prstGeom prst="straightConnector1">
            <a:avLst/>
          </a:prstGeom>
          <a:ln>
            <a:solidFill>
              <a:schemeClr val="tx2">
                <a:lumMod val="40000"/>
                <a:lumOff val="60000"/>
                <a:alpha val="9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346450" y="1776413"/>
            <a:ext cx="423469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en-US" sz="2200" dirty="0" smtClean="0">
                <a:solidFill>
                  <a:prstClr val="white">
                    <a:alpha val="90000"/>
                  </a:prstClr>
                </a:solidFill>
                <a:latin typeface="Lato Regular"/>
                <a:cs typeface="Lato Regular"/>
              </a:rPr>
              <a:t>ACF being so high for so long suggests </a:t>
            </a:r>
            <a:r>
              <a:rPr lang="en-US" sz="2200" dirty="0" smtClean="0">
                <a:solidFill>
                  <a:schemeClr val="tx2">
                    <a:lumMod val="40000"/>
                    <a:lumOff val="60000"/>
                    <a:alpha val="90000"/>
                  </a:schemeClr>
                </a:solidFill>
                <a:latin typeface="Lato Regular"/>
                <a:cs typeface="Lato Regular"/>
              </a:rPr>
              <a:t>Integrated </a:t>
            </a:r>
            <a:r>
              <a:rPr lang="en-US" sz="2200" dirty="0" smtClean="0">
                <a:solidFill>
                  <a:schemeClr val="tx2">
                    <a:lumMod val="40000"/>
                    <a:lumOff val="60000"/>
                    <a:alpha val="90000"/>
                  </a:schemeClr>
                </a:solidFill>
                <a:latin typeface="Lato Light"/>
                <a:cs typeface="Lato Light"/>
              </a:rPr>
              <a:t>[d&gt;0]</a:t>
            </a:r>
            <a:endParaRPr lang="en-US" sz="2200" dirty="0" smtClean="0">
              <a:solidFill>
                <a:prstClr val="white">
                  <a:alpha val="90000"/>
                </a:prstClr>
              </a:solidFill>
              <a:latin typeface="Lato Light"/>
              <a:cs typeface="Lato Light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461889" y="1776413"/>
            <a:ext cx="4234694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en-US" sz="2200" dirty="0" smtClean="0">
                <a:solidFill>
                  <a:schemeClr val="bg1">
                    <a:alpha val="90000"/>
                  </a:schemeClr>
                </a:solidFill>
                <a:latin typeface="Lato Regular"/>
                <a:cs typeface="Lato Regular"/>
              </a:rPr>
              <a:t>as does a test for </a:t>
            </a:r>
            <a:r>
              <a:rPr lang="en-US" sz="2200" dirty="0" err="1" smtClean="0">
                <a:solidFill>
                  <a:schemeClr val="bg1">
                    <a:alpha val="90000"/>
                  </a:schemeClr>
                </a:solidFill>
                <a:latin typeface="Lato Regular"/>
                <a:cs typeface="Lato Regular"/>
              </a:rPr>
              <a:t>Stationarity</a:t>
            </a:r>
            <a:r>
              <a:rPr lang="en-US" sz="2200" dirty="0" smtClean="0">
                <a:solidFill>
                  <a:schemeClr val="bg1">
                    <a:alpha val="90000"/>
                  </a:schemeClr>
                </a:solidFill>
                <a:latin typeface="Lato Regular"/>
                <a:cs typeface="Lato Regular"/>
              </a:rPr>
              <a:t>,</a:t>
            </a:r>
          </a:p>
          <a:p>
            <a:pPr lvl="1" algn="ctr"/>
            <a:r>
              <a:rPr lang="en-US" sz="2200" dirty="0" smtClean="0">
                <a:solidFill>
                  <a:srgbClr val="8EB4E3">
                    <a:alpha val="90000"/>
                  </a:srgbClr>
                </a:solidFill>
                <a:latin typeface="Lato Regular"/>
                <a:cs typeface="Lato Regular"/>
              </a:rPr>
              <a:t>Adjusted Dickey-Fuller Test</a:t>
            </a:r>
          </a:p>
          <a:p>
            <a:pPr lvl="1" algn="ctr"/>
            <a:endParaRPr lang="en-US" sz="2000" dirty="0" smtClean="0">
              <a:solidFill>
                <a:srgbClr val="FFFFFF">
                  <a:alpha val="90000"/>
                </a:srgbClr>
              </a:solidFill>
              <a:latin typeface="Lato Light"/>
              <a:cs typeface="Lato Light"/>
            </a:endParaRPr>
          </a:p>
          <a:p>
            <a:pPr lvl="1" algn="ctr"/>
            <a:r>
              <a:rPr lang="en-US" sz="2000" dirty="0" smtClean="0">
                <a:solidFill>
                  <a:srgbClr val="FFFFFF">
                    <a:alpha val="90000"/>
                  </a:srgbClr>
                </a:solidFill>
                <a:latin typeface="Lato Light"/>
                <a:cs typeface="Lato Light"/>
              </a:rPr>
              <a:t>(this is the p-value for the time series being stationary)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 flipH="1">
            <a:off x="5112538" y="3512980"/>
            <a:ext cx="711596" cy="1523430"/>
          </a:xfrm>
          <a:prstGeom prst="straightConnector1">
            <a:avLst/>
          </a:prstGeom>
          <a:ln>
            <a:solidFill>
              <a:schemeClr val="tx2">
                <a:lumMod val="40000"/>
                <a:lumOff val="60000"/>
                <a:alpha val="9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0131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2"/>
          <a:srcRect l="-61" t="49891" r="61" b="-49891"/>
          <a:stretch/>
        </p:blipFill>
        <p:spPr>
          <a:xfrm>
            <a:off x="914400" y="4041648"/>
            <a:ext cx="7324713" cy="477081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35187" y="1082635"/>
            <a:ext cx="867210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smtClean="0">
                <a:solidFill>
                  <a:schemeClr val="bg1">
                    <a:alpha val="90000"/>
                  </a:schemeClr>
                </a:solidFill>
                <a:latin typeface="Lato Regular"/>
                <a:cs typeface="Lato Regular"/>
              </a:rPr>
              <a:t>(Partial) Autocorrelation Functions </a:t>
            </a:r>
            <a:r>
              <a:rPr lang="en-US" sz="2500" dirty="0" smtClean="0">
                <a:solidFill>
                  <a:srgbClr val="8EB4E3">
                    <a:alpha val="90000"/>
                  </a:srgbClr>
                </a:solidFill>
                <a:latin typeface="Lato Regular"/>
                <a:cs typeface="Lato Regular"/>
              </a:rPr>
              <a:t>ACF/PACF</a:t>
            </a:r>
            <a:r>
              <a:rPr lang="en-US" sz="2500" dirty="0" smtClean="0">
                <a:solidFill>
                  <a:schemeClr val="bg1">
                    <a:alpha val="90000"/>
                  </a:schemeClr>
                </a:solidFill>
                <a:latin typeface="Lato Regular"/>
                <a:cs typeface="Lato Regular"/>
              </a:rPr>
              <a:t> plots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35187" y="151616"/>
            <a:ext cx="835377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 smtClean="0">
                <a:solidFill>
                  <a:prstClr val="white"/>
                </a:solidFill>
                <a:latin typeface="Lato Black"/>
                <a:cs typeface="Lato Black"/>
              </a:rPr>
              <a:t>Forecasting with ARIMA</a:t>
            </a:r>
            <a:endParaRPr lang="en-US" sz="5000" dirty="0">
              <a:solidFill>
                <a:prstClr val="white"/>
              </a:solidFill>
              <a:latin typeface="Lato Black"/>
              <a:cs typeface="Lato Black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999440" y="6480760"/>
            <a:ext cx="59078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prstClr val="white">
                    <a:alpha val="75000"/>
                  </a:prstClr>
                </a:solidFill>
                <a:latin typeface="Lato Regular"/>
                <a:cs typeface="Lato Regular"/>
              </a:rPr>
              <a:t>@drewfustin | PyData Ann Arbor | </a:t>
            </a:r>
            <a:r>
              <a:rPr lang="en-US" sz="1600" dirty="0" smtClean="0">
                <a:solidFill>
                  <a:prstClr val="white">
                    <a:alpha val="75000"/>
                  </a:prstClr>
                </a:solidFill>
                <a:latin typeface="Lato Regular"/>
                <a:cs typeface="Lato Regular"/>
              </a:rPr>
              <a:t>2017-12-07</a:t>
            </a:r>
            <a:endParaRPr lang="en-US" sz="1600" dirty="0">
              <a:solidFill>
                <a:prstClr val="white">
                  <a:alpha val="75000"/>
                </a:prstClr>
              </a:solidFill>
              <a:latin typeface="Lato Regular"/>
              <a:cs typeface="Lato Regular"/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3897353" y="3087537"/>
            <a:ext cx="1893938" cy="1992666"/>
          </a:xfrm>
          <a:prstGeom prst="straightConnector1">
            <a:avLst/>
          </a:prstGeom>
          <a:ln>
            <a:solidFill>
              <a:schemeClr val="tx2">
                <a:lumMod val="40000"/>
                <a:lumOff val="60000"/>
                <a:alpha val="9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4083462" y="3087537"/>
            <a:ext cx="2835434" cy="2299230"/>
          </a:xfrm>
          <a:prstGeom prst="straightConnector1">
            <a:avLst/>
          </a:prstGeom>
          <a:ln>
            <a:solidFill>
              <a:schemeClr val="tx2">
                <a:lumMod val="40000"/>
                <a:lumOff val="60000"/>
                <a:alpha val="9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46450" y="1776413"/>
            <a:ext cx="423469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en-US" sz="2200" dirty="0" smtClean="0">
                <a:solidFill>
                  <a:prstClr val="white">
                    <a:alpha val="90000"/>
                  </a:prstClr>
                </a:solidFill>
                <a:latin typeface="Lato Regular"/>
                <a:cs typeface="Lato Regular"/>
              </a:rPr>
              <a:t>ACF being so high for so long suggests </a:t>
            </a:r>
            <a:r>
              <a:rPr lang="en-US" sz="2200" dirty="0" smtClean="0">
                <a:solidFill>
                  <a:schemeClr val="tx2">
                    <a:lumMod val="40000"/>
                    <a:lumOff val="60000"/>
                    <a:alpha val="90000"/>
                  </a:schemeClr>
                </a:solidFill>
                <a:latin typeface="Lato Regular"/>
                <a:cs typeface="Lato Regular"/>
              </a:rPr>
              <a:t>Integrated </a:t>
            </a:r>
            <a:r>
              <a:rPr lang="en-US" sz="2200" dirty="0" smtClean="0">
                <a:solidFill>
                  <a:schemeClr val="tx2">
                    <a:lumMod val="40000"/>
                    <a:lumOff val="60000"/>
                    <a:alpha val="90000"/>
                  </a:schemeClr>
                </a:solidFill>
                <a:latin typeface="Lato Light"/>
                <a:cs typeface="Lato Light"/>
              </a:rPr>
              <a:t>[d&gt;0]</a:t>
            </a:r>
            <a:endParaRPr lang="en-US" sz="2200" dirty="0" smtClean="0">
              <a:solidFill>
                <a:prstClr val="white">
                  <a:alpha val="90000"/>
                </a:prstClr>
              </a:solidFill>
              <a:latin typeface="Lato Light"/>
              <a:cs typeface="Lato Ligh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461889" y="1776413"/>
            <a:ext cx="423469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en-US" sz="2200" dirty="0" smtClean="0">
                <a:solidFill>
                  <a:schemeClr val="bg1">
                    <a:alpha val="90000"/>
                  </a:schemeClr>
                </a:solidFill>
                <a:latin typeface="Lato Regular"/>
                <a:cs typeface="Lato Regular"/>
              </a:rPr>
              <a:t>as does a test for </a:t>
            </a:r>
            <a:r>
              <a:rPr lang="en-US" sz="2200" dirty="0" err="1" smtClean="0">
                <a:solidFill>
                  <a:schemeClr val="bg1">
                    <a:alpha val="90000"/>
                  </a:schemeClr>
                </a:solidFill>
                <a:latin typeface="Lato Regular"/>
                <a:cs typeface="Lato Regular"/>
              </a:rPr>
              <a:t>Stationarity</a:t>
            </a:r>
            <a:r>
              <a:rPr lang="en-US" sz="2200" dirty="0" smtClean="0">
                <a:solidFill>
                  <a:schemeClr val="bg1">
                    <a:alpha val="90000"/>
                  </a:schemeClr>
                </a:solidFill>
                <a:latin typeface="Lato Regular"/>
                <a:cs typeface="Lato Regular"/>
              </a:rPr>
              <a:t>,</a:t>
            </a:r>
          </a:p>
          <a:p>
            <a:pPr lvl="1" algn="ctr"/>
            <a:r>
              <a:rPr lang="en-US" sz="2200" dirty="0" smtClean="0">
                <a:solidFill>
                  <a:srgbClr val="8EB4E3">
                    <a:alpha val="90000"/>
                  </a:srgbClr>
                </a:solidFill>
                <a:latin typeface="Lato Regular"/>
                <a:cs typeface="Lato Regular"/>
              </a:rPr>
              <a:t>Adjusted Dickey-Fuller Test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63420" y="2577391"/>
            <a:ext cx="368731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en-US" sz="2200" dirty="0" smtClean="0">
                <a:solidFill>
                  <a:prstClr val="white">
                    <a:alpha val="90000"/>
                  </a:prstClr>
                </a:solidFill>
                <a:latin typeface="Lato Regular"/>
                <a:cs typeface="Lato Regular"/>
              </a:rPr>
              <a:t>suggests </a:t>
            </a:r>
            <a:r>
              <a:rPr lang="en-US" sz="2200" dirty="0" smtClean="0">
                <a:solidFill>
                  <a:schemeClr val="tx2">
                    <a:lumMod val="40000"/>
                    <a:lumOff val="60000"/>
                    <a:alpha val="90000"/>
                  </a:schemeClr>
                </a:solidFill>
                <a:latin typeface="Lato Regular"/>
                <a:cs typeface="Lato Regular"/>
              </a:rPr>
              <a:t>Seasonal </a:t>
            </a:r>
            <a:r>
              <a:rPr lang="en-US" sz="2200" dirty="0" smtClean="0">
                <a:solidFill>
                  <a:schemeClr val="tx2">
                    <a:lumMod val="40000"/>
                    <a:lumOff val="60000"/>
                    <a:alpha val="90000"/>
                  </a:schemeClr>
                </a:solidFill>
                <a:latin typeface="Lato Light"/>
                <a:cs typeface="Lato Light"/>
              </a:rPr>
              <a:t>[s=7]</a:t>
            </a:r>
            <a:endParaRPr lang="en-US" sz="2200" dirty="0" smtClean="0">
              <a:solidFill>
                <a:prstClr val="white">
                  <a:alpha val="90000"/>
                </a:prstClr>
              </a:solidFill>
              <a:latin typeface="Lato Light"/>
              <a:cs typeface="Lato Light"/>
            </a:endParaRPr>
          </a:p>
        </p:txBody>
      </p:sp>
    </p:spTree>
    <p:extLst>
      <p:ext uri="{BB962C8B-B14F-4D97-AF65-F5344CB8AC3E}">
        <p14:creationId xmlns:p14="http://schemas.microsoft.com/office/powerpoint/2010/main" val="36084581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mgtemp_e0htnr-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329" y="3555423"/>
            <a:ext cx="6099641" cy="42098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35187" y="1082635"/>
            <a:ext cx="867210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smtClean="0">
                <a:solidFill>
                  <a:schemeClr val="bg1">
                    <a:alpha val="90000"/>
                  </a:schemeClr>
                </a:solidFill>
                <a:latin typeface="Lato Regular"/>
                <a:cs typeface="Lato Regular"/>
              </a:rPr>
              <a:t>(Partial) Autocorrelation Functions </a:t>
            </a:r>
            <a:r>
              <a:rPr lang="en-US" sz="2500" dirty="0" smtClean="0">
                <a:solidFill>
                  <a:srgbClr val="8EB4E3">
                    <a:alpha val="90000"/>
                  </a:srgbClr>
                </a:solidFill>
                <a:latin typeface="Lato Regular"/>
                <a:cs typeface="Lato Regular"/>
              </a:rPr>
              <a:t>ACF/PACF </a:t>
            </a:r>
            <a:r>
              <a:rPr lang="en-US" sz="2500" dirty="0" smtClean="0">
                <a:solidFill>
                  <a:schemeClr val="bg1">
                    <a:alpha val="90000"/>
                  </a:schemeClr>
                </a:solidFill>
                <a:latin typeface="Lato Regular"/>
                <a:cs typeface="Lato Regular"/>
              </a:rPr>
              <a:t>plots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35187" y="151616"/>
            <a:ext cx="835377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 smtClean="0">
                <a:solidFill>
                  <a:prstClr val="white"/>
                </a:solidFill>
                <a:latin typeface="Lato Black"/>
                <a:cs typeface="Lato Black"/>
              </a:rPr>
              <a:t>Forecasting with ARIMA</a:t>
            </a:r>
            <a:endParaRPr lang="en-US" sz="5000" dirty="0">
              <a:solidFill>
                <a:prstClr val="white"/>
              </a:solidFill>
              <a:latin typeface="Lato Black"/>
              <a:cs typeface="Lato Black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999440" y="6480760"/>
            <a:ext cx="59078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prstClr val="white">
                    <a:alpha val="75000"/>
                  </a:prstClr>
                </a:solidFill>
                <a:latin typeface="Lato Regular"/>
                <a:cs typeface="Lato Regular"/>
              </a:rPr>
              <a:t>@drewfustin | PyData Ann Arbor | </a:t>
            </a:r>
            <a:r>
              <a:rPr lang="en-US" sz="1600" dirty="0" smtClean="0">
                <a:solidFill>
                  <a:prstClr val="white">
                    <a:alpha val="75000"/>
                  </a:prstClr>
                </a:solidFill>
                <a:latin typeface="Lato Regular"/>
                <a:cs typeface="Lato Regular"/>
              </a:rPr>
              <a:t>2017-12-07</a:t>
            </a:r>
            <a:endParaRPr lang="en-US" sz="1600" dirty="0">
              <a:solidFill>
                <a:prstClr val="white">
                  <a:alpha val="75000"/>
                </a:prstClr>
              </a:solidFill>
              <a:latin typeface="Lato Regular"/>
              <a:cs typeface="Lato Regular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63420" y="2577391"/>
            <a:ext cx="368731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en-US" sz="2200" dirty="0" smtClean="0">
                <a:solidFill>
                  <a:prstClr val="white">
                    <a:alpha val="90000"/>
                  </a:prstClr>
                </a:solidFill>
                <a:latin typeface="Lato Regular"/>
                <a:cs typeface="Lato Regular"/>
              </a:rPr>
              <a:t>suggests </a:t>
            </a:r>
            <a:r>
              <a:rPr lang="en-US" sz="2200" dirty="0" smtClean="0">
                <a:solidFill>
                  <a:schemeClr val="tx2">
                    <a:lumMod val="40000"/>
                    <a:lumOff val="60000"/>
                    <a:alpha val="90000"/>
                  </a:schemeClr>
                </a:solidFill>
                <a:latin typeface="Lato Regular"/>
                <a:cs typeface="Lato Regular"/>
              </a:rPr>
              <a:t>Seasonal </a:t>
            </a:r>
            <a:r>
              <a:rPr lang="en-US" sz="2200" dirty="0" smtClean="0">
                <a:solidFill>
                  <a:schemeClr val="tx2">
                    <a:lumMod val="40000"/>
                    <a:lumOff val="60000"/>
                    <a:alpha val="90000"/>
                  </a:schemeClr>
                </a:solidFill>
                <a:latin typeface="Lato Light"/>
                <a:cs typeface="Lato Light"/>
              </a:rPr>
              <a:t>[s=7]</a:t>
            </a:r>
            <a:endParaRPr lang="en-US" sz="2200" dirty="0" smtClean="0">
              <a:solidFill>
                <a:prstClr val="white">
                  <a:alpha val="90000"/>
                </a:prstClr>
              </a:solidFill>
              <a:latin typeface="Lato Light"/>
              <a:cs typeface="Lato Ligh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46450" y="1776413"/>
            <a:ext cx="423469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en-US" sz="2200" dirty="0" smtClean="0">
                <a:solidFill>
                  <a:prstClr val="white">
                    <a:alpha val="90000"/>
                  </a:prstClr>
                </a:solidFill>
                <a:latin typeface="Lato Regular"/>
                <a:cs typeface="Lato Regular"/>
              </a:rPr>
              <a:t>ACF being so high for so long suggests </a:t>
            </a:r>
            <a:r>
              <a:rPr lang="en-US" sz="2200" dirty="0" smtClean="0">
                <a:solidFill>
                  <a:schemeClr val="tx2">
                    <a:lumMod val="40000"/>
                    <a:lumOff val="60000"/>
                    <a:alpha val="90000"/>
                  </a:schemeClr>
                </a:solidFill>
                <a:latin typeface="Lato Regular"/>
                <a:cs typeface="Lato Regular"/>
              </a:rPr>
              <a:t>Integrated </a:t>
            </a:r>
            <a:r>
              <a:rPr lang="en-US" sz="2200" dirty="0" smtClean="0">
                <a:solidFill>
                  <a:schemeClr val="tx2">
                    <a:lumMod val="40000"/>
                    <a:lumOff val="60000"/>
                    <a:alpha val="90000"/>
                  </a:schemeClr>
                </a:solidFill>
                <a:latin typeface="Lato Light"/>
                <a:cs typeface="Lato Light"/>
              </a:rPr>
              <a:t>[d&gt;0]</a:t>
            </a:r>
            <a:endParaRPr lang="en-US" sz="2200" dirty="0" smtClean="0">
              <a:solidFill>
                <a:prstClr val="white">
                  <a:alpha val="90000"/>
                </a:prstClr>
              </a:solidFill>
              <a:latin typeface="Lato Light"/>
              <a:cs typeface="Lato Ligh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461889" y="1776413"/>
            <a:ext cx="423469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en-US" sz="2200" dirty="0" smtClean="0">
                <a:solidFill>
                  <a:schemeClr val="bg1">
                    <a:alpha val="90000"/>
                  </a:schemeClr>
                </a:solidFill>
                <a:latin typeface="Lato Regular"/>
                <a:cs typeface="Lato Regular"/>
              </a:rPr>
              <a:t>as does a test for </a:t>
            </a:r>
            <a:r>
              <a:rPr lang="en-US" sz="2200" dirty="0" err="1" smtClean="0">
                <a:solidFill>
                  <a:schemeClr val="bg1">
                    <a:alpha val="90000"/>
                  </a:schemeClr>
                </a:solidFill>
                <a:latin typeface="Lato Regular"/>
                <a:cs typeface="Lato Regular"/>
              </a:rPr>
              <a:t>Stationarity</a:t>
            </a:r>
            <a:r>
              <a:rPr lang="en-US" sz="2200" dirty="0" smtClean="0">
                <a:solidFill>
                  <a:schemeClr val="bg1">
                    <a:alpha val="90000"/>
                  </a:schemeClr>
                </a:solidFill>
                <a:latin typeface="Lato Regular"/>
                <a:cs typeface="Lato Regular"/>
              </a:rPr>
              <a:t>,</a:t>
            </a:r>
          </a:p>
          <a:p>
            <a:pPr lvl="1" algn="ctr"/>
            <a:r>
              <a:rPr lang="en-US" sz="2200" dirty="0" smtClean="0">
                <a:solidFill>
                  <a:srgbClr val="8EB4E3">
                    <a:alpha val="90000"/>
                  </a:srgbClr>
                </a:solidFill>
                <a:latin typeface="Lato Regular"/>
                <a:cs typeface="Lato Regular"/>
              </a:rPr>
              <a:t>Adjusted Dickey-Fuller Test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45091" y="3009749"/>
            <a:ext cx="867210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 smtClean="0">
                <a:solidFill>
                  <a:schemeClr val="bg1">
                    <a:alpha val="90000"/>
                  </a:schemeClr>
                </a:solidFill>
                <a:latin typeface="Lato Regular"/>
                <a:cs typeface="Lato Regular"/>
              </a:rPr>
              <a:t>Try: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/>
          <a:srcRect l="-61" t="49891" r="61" b="-49891"/>
          <a:stretch/>
        </p:blipFill>
        <p:spPr>
          <a:xfrm>
            <a:off x="914400" y="4041648"/>
            <a:ext cx="7324713" cy="4770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3257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imgtemp_e0htnr-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317" y="1135757"/>
            <a:ext cx="6099641" cy="42098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35187" y="151616"/>
            <a:ext cx="835377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 smtClean="0">
                <a:solidFill>
                  <a:prstClr val="white"/>
                </a:solidFill>
                <a:latin typeface="Lato Black"/>
                <a:cs typeface="Lato Black"/>
              </a:rPr>
              <a:t>Forecasting with ARIMA</a:t>
            </a:r>
            <a:endParaRPr lang="en-US" sz="5000" dirty="0">
              <a:solidFill>
                <a:prstClr val="white"/>
              </a:solidFill>
              <a:latin typeface="Lato Black"/>
              <a:cs typeface="Lato Black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999440" y="6480760"/>
            <a:ext cx="59078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prstClr val="white">
                    <a:alpha val="75000"/>
                  </a:prstClr>
                </a:solidFill>
                <a:latin typeface="Lato Regular"/>
                <a:cs typeface="Lato Regular"/>
              </a:rPr>
              <a:t>@drewfustin | PyData Ann Arbor | </a:t>
            </a:r>
            <a:r>
              <a:rPr lang="en-US" sz="1600" dirty="0" smtClean="0">
                <a:solidFill>
                  <a:prstClr val="white">
                    <a:alpha val="75000"/>
                  </a:prstClr>
                </a:solidFill>
                <a:latin typeface="Lato Regular"/>
                <a:cs typeface="Lato Regular"/>
              </a:rPr>
              <a:t>2017-12-07</a:t>
            </a:r>
            <a:endParaRPr lang="en-US" sz="1600" dirty="0">
              <a:solidFill>
                <a:prstClr val="white">
                  <a:alpha val="75000"/>
                </a:prstClr>
              </a:solidFill>
              <a:latin typeface="Lato Regular"/>
              <a:cs typeface="Lato Regular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t="1464" b="-1464"/>
          <a:stretch/>
        </p:blipFill>
        <p:spPr>
          <a:xfrm>
            <a:off x="234040" y="2925489"/>
            <a:ext cx="8673252" cy="1020383"/>
          </a:xfrm>
          <a:prstGeom prst="rect">
            <a:avLst/>
          </a:prstGeom>
        </p:spPr>
      </p:pic>
      <p:pic>
        <p:nvPicPr>
          <p:cNvPr id="7" name="Picture 6" descr="download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0158" y="1711682"/>
            <a:ext cx="1193800" cy="107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1157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35187" y="151616"/>
            <a:ext cx="835377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 smtClean="0">
                <a:solidFill>
                  <a:prstClr val="white"/>
                </a:solidFill>
                <a:latin typeface="Lato Black"/>
                <a:cs typeface="Lato Black"/>
              </a:rPr>
              <a:t>Forecasting with ARIMA</a:t>
            </a:r>
            <a:endParaRPr lang="en-US" sz="5000" dirty="0">
              <a:solidFill>
                <a:prstClr val="white"/>
              </a:solidFill>
              <a:latin typeface="Lato Black"/>
              <a:cs typeface="Lato Black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999440" y="6480760"/>
            <a:ext cx="59078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prstClr val="white">
                    <a:alpha val="75000"/>
                  </a:prstClr>
                </a:solidFill>
                <a:latin typeface="Lato Regular"/>
                <a:cs typeface="Lato Regular"/>
              </a:rPr>
              <a:t>@drewfustin | PyData Ann Arbor | </a:t>
            </a:r>
            <a:r>
              <a:rPr lang="en-US" sz="1600" dirty="0" smtClean="0">
                <a:solidFill>
                  <a:prstClr val="white">
                    <a:alpha val="75000"/>
                  </a:prstClr>
                </a:solidFill>
                <a:latin typeface="Lato Regular"/>
                <a:cs typeface="Lato Regular"/>
              </a:rPr>
              <a:t>2017-12-07</a:t>
            </a:r>
            <a:endParaRPr lang="en-US" sz="1600" dirty="0">
              <a:solidFill>
                <a:prstClr val="white">
                  <a:alpha val="75000"/>
                </a:prstClr>
              </a:solidFill>
              <a:latin typeface="Lato Regular"/>
              <a:cs typeface="Lato Regular"/>
            </a:endParaRPr>
          </a:p>
        </p:txBody>
      </p:sp>
      <p:pic>
        <p:nvPicPr>
          <p:cNvPr id="11" name="Picture 10" descr="imgtemp_e0htnr-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317" y="1135757"/>
            <a:ext cx="6099641" cy="42098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686" y="1686101"/>
            <a:ext cx="4433786" cy="4707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2168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4686" y="1686101"/>
            <a:ext cx="4433786" cy="470736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35187" y="151616"/>
            <a:ext cx="835377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 smtClean="0">
                <a:solidFill>
                  <a:prstClr val="white"/>
                </a:solidFill>
                <a:latin typeface="Lato Black"/>
                <a:cs typeface="Lato Black"/>
              </a:rPr>
              <a:t>Forecasting with ARIMA</a:t>
            </a:r>
            <a:endParaRPr lang="en-US" sz="5000" dirty="0">
              <a:solidFill>
                <a:prstClr val="white"/>
              </a:solidFill>
              <a:latin typeface="Lato Black"/>
              <a:cs typeface="Lato Black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999440" y="6480760"/>
            <a:ext cx="59078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prstClr val="white">
                    <a:alpha val="75000"/>
                  </a:prstClr>
                </a:solidFill>
                <a:latin typeface="Lato Regular"/>
                <a:cs typeface="Lato Regular"/>
              </a:rPr>
              <a:t>@drewfustin | PyData Ann Arbor | </a:t>
            </a:r>
            <a:r>
              <a:rPr lang="en-US" sz="1600" dirty="0" smtClean="0">
                <a:solidFill>
                  <a:prstClr val="white">
                    <a:alpha val="75000"/>
                  </a:prstClr>
                </a:solidFill>
                <a:latin typeface="Lato Regular"/>
                <a:cs typeface="Lato Regular"/>
              </a:rPr>
              <a:t>2017-12-07</a:t>
            </a:r>
            <a:endParaRPr lang="en-US" sz="1600" dirty="0">
              <a:solidFill>
                <a:prstClr val="white">
                  <a:alpha val="75000"/>
                </a:prstClr>
              </a:solidFill>
              <a:latin typeface="Lato Regular"/>
              <a:cs typeface="Lato Regular"/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6533999" y="2233536"/>
            <a:ext cx="592036" cy="657121"/>
          </a:xfrm>
          <a:prstGeom prst="straightConnector1">
            <a:avLst/>
          </a:prstGeom>
          <a:ln>
            <a:solidFill>
              <a:schemeClr val="tx2">
                <a:lumMod val="40000"/>
                <a:lumOff val="60000"/>
                <a:alpha val="9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7126035" y="1974284"/>
            <a:ext cx="1916700" cy="29392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smtClean="0">
                <a:solidFill>
                  <a:schemeClr val="bg1">
                    <a:alpha val="90000"/>
                  </a:schemeClr>
                </a:solidFill>
                <a:latin typeface="Lato Regular"/>
                <a:cs typeface="Lato Regular"/>
              </a:rPr>
              <a:t>AIC</a:t>
            </a:r>
          </a:p>
          <a:p>
            <a:r>
              <a:rPr lang="en-US" sz="2000" dirty="0" smtClean="0">
                <a:solidFill>
                  <a:schemeClr val="bg1">
                    <a:alpha val="90000"/>
                  </a:schemeClr>
                </a:solidFill>
                <a:latin typeface="Lato Light"/>
                <a:cs typeface="Lato Light"/>
              </a:rPr>
              <a:t>measures goodness-of-fit</a:t>
            </a:r>
          </a:p>
          <a:p>
            <a:r>
              <a:rPr lang="en-US" sz="2000" dirty="0" smtClean="0">
                <a:solidFill>
                  <a:schemeClr val="bg1">
                    <a:alpha val="90000"/>
                  </a:schemeClr>
                </a:solidFill>
                <a:latin typeface="Lato Light"/>
                <a:cs typeface="Lato Light"/>
              </a:rPr>
              <a:t>but punishes for using more parameters.</a:t>
            </a:r>
          </a:p>
          <a:p>
            <a:r>
              <a:rPr lang="en-US" sz="2000" dirty="0" smtClean="0">
                <a:solidFill>
                  <a:schemeClr val="bg1">
                    <a:alpha val="90000"/>
                  </a:schemeClr>
                </a:solidFill>
                <a:latin typeface="Lato Light"/>
                <a:cs typeface="Lato Light"/>
              </a:rPr>
              <a:t>Smaller AIC implies a better model.</a:t>
            </a:r>
          </a:p>
        </p:txBody>
      </p:sp>
      <p:pic>
        <p:nvPicPr>
          <p:cNvPr id="11" name="Picture 10" descr="imgtemp_e0htnr-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317" y="1135757"/>
            <a:ext cx="6099641" cy="420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2919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4686" y="1686101"/>
            <a:ext cx="4433786" cy="470736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35187" y="151616"/>
            <a:ext cx="835377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 smtClean="0">
                <a:solidFill>
                  <a:prstClr val="white"/>
                </a:solidFill>
                <a:latin typeface="Lato Black"/>
                <a:cs typeface="Lato Black"/>
              </a:rPr>
              <a:t>Forecasting with ARIMA</a:t>
            </a:r>
            <a:endParaRPr lang="en-US" sz="5000" dirty="0">
              <a:solidFill>
                <a:prstClr val="white"/>
              </a:solidFill>
              <a:latin typeface="Lato Black"/>
              <a:cs typeface="Lato Black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999440" y="6480760"/>
            <a:ext cx="59078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prstClr val="white">
                    <a:alpha val="75000"/>
                  </a:prstClr>
                </a:solidFill>
                <a:latin typeface="Lato Regular"/>
                <a:cs typeface="Lato Regular"/>
              </a:rPr>
              <a:t>@drewfustin | PyData Ann Arbor | </a:t>
            </a:r>
            <a:r>
              <a:rPr lang="en-US" sz="1600" dirty="0" smtClean="0">
                <a:solidFill>
                  <a:prstClr val="white">
                    <a:alpha val="75000"/>
                  </a:prstClr>
                </a:solidFill>
                <a:latin typeface="Lato Regular"/>
                <a:cs typeface="Lato Regular"/>
              </a:rPr>
              <a:t>2017-12-07</a:t>
            </a:r>
            <a:endParaRPr lang="en-US" sz="1600" dirty="0">
              <a:solidFill>
                <a:prstClr val="white">
                  <a:alpha val="75000"/>
                </a:prstClr>
              </a:solidFill>
              <a:latin typeface="Lato Regular"/>
              <a:cs typeface="Lato Regular"/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6533999" y="2233536"/>
            <a:ext cx="592036" cy="657121"/>
          </a:xfrm>
          <a:prstGeom prst="straightConnector1">
            <a:avLst/>
          </a:prstGeom>
          <a:ln>
            <a:solidFill>
              <a:schemeClr val="tx2">
                <a:lumMod val="40000"/>
                <a:lumOff val="60000"/>
                <a:alpha val="9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7126035" y="1974284"/>
            <a:ext cx="1916700" cy="29392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smtClean="0">
                <a:solidFill>
                  <a:schemeClr val="bg1">
                    <a:alpha val="90000"/>
                  </a:schemeClr>
                </a:solidFill>
                <a:latin typeface="Lato Regular"/>
                <a:cs typeface="Lato Regular"/>
              </a:rPr>
              <a:t>AIC</a:t>
            </a:r>
          </a:p>
          <a:p>
            <a:r>
              <a:rPr lang="en-US" sz="2000" dirty="0" smtClean="0">
                <a:solidFill>
                  <a:schemeClr val="bg1">
                    <a:alpha val="90000"/>
                  </a:schemeClr>
                </a:solidFill>
                <a:latin typeface="Lato Light"/>
                <a:cs typeface="Lato Light"/>
              </a:rPr>
              <a:t>measures goodness-of-fit</a:t>
            </a:r>
          </a:p>
          <a:p>
            <a:r>
              <a:rPr lang="en-US" sz="2000" dirty="0" smtClean="0">
                <a:solidFill>
                  <a:schemeClr val="bg1">
                    <a:alpha val="90000"/>
                  </a:schemeClr>
                </a:solidFill>
                <a:latin typeface="Lato Light"/>
                <a:cs typeface="Lato Light"/>
              </a:rPr>
              <a:t>but punishes for using more parameters.</a:t>
            </a:r>
          </a:p>
          <a:p>
            <a:r>
              <a:rPr lang="en-US" sz="2000" dirty="0" smtClean="0">
                <a:solidFill>
                  <a:schemeClr val="bg1">
                    <a:alpha val="90000"/>
                  </a:schemeClr>
                </a:solidFill>
                <a:latin typeface="Lato Light"/>
                <a:cs typeface="Lato Light"/>
              </a:rPr>
              <a:t>Smaller AIC implies a better model.</a:t>
            </a:r>
          </a:p>
        </p:txBody>
      </p:sp>
      <p:pic>
        <p:nvPicPr>
          <p:cNvPr id="11" name="Picture 10" descr="imgtemp_e0htnr-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317" y="1135757"/>
            <a:ext cx="6099641" cy="420980"/>
          </a:xfrm>
          <a:prstGeom prst="rect">
            <a:avLst/>
          </a:prstGeom>
        </p:spPr>
      </p:pic>
      <p:pic>
        <p:nvPicPr>
          <p:cNvPr id="8" name="Picture 7" descr="imgtemp_5i3sg-1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54" r="60354"/>
          <a:stretch/>
        </p:blipFill>
        <p:spPr>
          <a:xfrm>
            <a:off x="1190772" y="4840412"/>
            <a:ext cx="448056" cy="490110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V="1">
            <a:off x="1671672" y="4873259"/>
            <a:ext cx="671117" cy="174102"/>
          </a:xfrm>
          <a:prstGeom prst="straightConnector1">
            <a:avLst/>
          </a:prstGeom>
          <a:ln>
            <a:solidFill>
              <a:schemeClr val="tx2">
                <a:lumMod val="40000"/>
                <a:lumOff val="60000"/>
                <a:alpha val="9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 descr="imgtemp_ln40ia-1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824" y="4150644"/>
            <a:ext cx="506846" cy="457263"/>
          </a:xfrm>
          <a:prstGeom prst="rect">
            <a:avLst/>
          </a:prstGeom>
        </p:spPr>
      </p:pic>
      <p:cxnSp>
        <p:nvCxnSpPr>
          <p:cNvPr id="14" name="Straight Arrow Connector 13"/>
          <p:cNvCxnSpPr>
            <a:stCxn id="2" idx="3"/>
          </p:cNvCxnSpPr>
          <p:nvPr/>
        </p:nvCxnSpPr>
        <p:spPr>
          <a:xfrm>
            <a:off x="1686670" y="4379276"/>
            <a:ext cx="623275" cy="228631"/>
          </a:xfrm>
          <a:prstGeom prst="straightConnector1">
            <a:avLst/>
          </a:prstGeom>
          <a:ln>
            <a:solidFill>
              <a:schemeClr val="tx2">
                <a:lumMod val="40000"/>
                <a:lumOff val="60000"/>
                <a:alpha val="9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69229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35187" y="151616"/>
            <a:ext cx="835377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 smtClean="0">
                <a:solidFill>
                  <a:prstClr val="white"/>
                </a:solidFill>
                <a:latin typeface="Lato Black"/>
                <a:cs typeface="Lato Black"/>
              </a:rPr>
              <a:t>Forecasting with ARIMA</a:t>
            </a:r>
            <a:endParaRPr lang="en-US" sz="5000" dirty="0">
              <a:solidFill>
                <a:prstClr val="white"/>
              </a:solidFill>
              <a:latin typeface="Lato Black"/>
              <a:cs typeface="Lato Black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999440" y="6480760"/>
            <a:ext cx="59078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prstClr val="white">
                    <a:alpha val="75000"/>
                  </a:prstClr>
                </a:solidFill>
                <a:latin typeface="Lato Regular"/>
                <a:cs typeface="Lato Regular"/>
              </a:rPr>
              <a:t>@drewfustin | PyData Ann Arbor | </a:t>
            </a:r>
            <a:r>
              <a:rPr lang="en-US" sz="1600" dirty="0" smtClean="0">
                <a:solidFill>
                  <a:prstClr val="white">
                    <a:alpha val="75000"/>
                  </a:prstClr>
                </a:solidFill>
                <a:latin typeface="Lato Regular"/>
                <a:cs typeface="Lato Regular"/>
              </a:rPr>
              <a:t>2017-12-07</a:t>
            </a:r>
            <a:endParaRPr lang="en-US" sz="1600" dirty="0">
              <a:solidFill>
                <a:prstClr val="white">
                  <a:alpha val="75000"/>
                </a:prstClr>
              </a:solidFill>
              <a:latin typeface="Lato Regular"/>
              <a:cs typeface="Lato Regular"/>
            </a:endParaRPr>
          </a:p>
        </p:txBody>
      </p:sp>
      <p:pic>
        <p:nvPicPr>
          <p:cNvPr id="7" name="Picture 6" descr="imgtemp_e0htnr-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317" y="1135757"/>
            <a:ext cx="6099641" cy="42098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844" y="1661905"/>
            <a:ext cx="7324713" cy="4770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7399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35187" y="151616"/>
            <a:ext cx="835377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 smtClean="0">
                <a:solidFill>
                  <a:prstClr val="white"/>
                </a:solidFill>
                <a:latin typeface="Lato Black"/>
                <a:cs typeface="Lato Black"/>
              </a:rPr>
              <a:t>Forecasting with ARIMA</a:t>
            </a:r>
            <a:endParaRPr lang="en-US" sz="5000" dirty="0">
              <a:solidFill>
                <a:prstClr val="white"/>
              </a:solidFill>
              <a:latin typeface="Lato Black"/>
              <a:cs typeface="Lato Black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999440" y="6480760"/>
            <a:ext cx="59078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prstClr val="white">
                    <a:alpha val="75000"/>
                  </a:prstClr>
                </a:solidFill>
                <a:latin typeface="Lato Regular"/>
                <a:cs typeface="Lato Regular"/>
              </a:rPr>
              <a:t>@drewfustin | PyData Ann Arbor | </a:t>
            </a:r>
            <a:r>
              <a:rPr lang="en-US" sz="1600" dirty="0" smtClean="0">
                <a:solidFill>
                  <a:prstClr val="white">
                    <a:alpha val="75000"/>
                  </a:prstClr>
                </a:solidFill>
                <a:latin typeface="Lato Regular"/>
                <a:cs typeface="Lato Regular"/>
              </a:rPr>
              <a:t>2017-12-07</a:t>
            </a:r>
            <a:endParaRPr lang="en-US" sz="1600" dirty="0">
              <a:solidFill>
                <a:prstClr val="white">
                  <a:alpha val="75000"/>
                </a:prstClr>
              </a:solidFill>
              <a:latin typeface="Lato Regular"/>
              <a:cs typeface="Lato Regular"/>
            </a:endParaRPr>
          </a:p>
        </p:txBody>
      </p:sp>
      <p:pic>
        <p:nvPicPr>
          <p:cNvPr id="7" name="Picture 6" descr="imgtemp_e0htnr-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317" y="1135757"/>
            <a:ext cx="6099641" cy="42098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t="49890" b="-49890"/>
          <a:stretch/>
        </p:blipFill>
        <p:spPr>
          <a:xfrm>
            <a:off x="918844" y="4041648"/>
            <a:ext cx="7324713" cy="4770818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H="1">
            <a:off x="5111190" y="2763974"/>
            <a:ext cx="910001" cy="2753296"/>
          </a:xfrm>
          <a:prstGeom prst="straightConnector1">
            <a:avLst/>
          </a:prstGeom>
          <a:ln>
            <a:solidFill>
              <a:schemeClr val="tx2">
                <a:lumMod val="40000"/>
                <a:lumOff val="60000"/>
                <a:alpha val="9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216990" y="1655978"/>
            <a:ext cx="469030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en-US" sz="2200" dirty="0" smtClean="0">
                <a:solidFill>
                  <a:prstClr val="white">
                    <a:alpha val="90000"/>
                  </a:prstClr>
                </a:solidFill>
                <a:latin typeface="Lato Regular"/>
                <a:cs typeface="Lato Regular"/>
              </a:rPr>
              <a:t>PACF being non-zero at 1 </a:t>
            </a:r>
          </a:p>
          <a:p>
            <a:pPr lvl="1" algn="ctr"/>
            <a:r>
              <a:rPr lang="en-US" sz="2200" dirty="0" smtClean="0">
                <a:solidFill>
                  <a:prstClr val="white">
                    <a:alpha val="90000"/>
                  </a:prstClr>
                </a:solidFill>
                <a:latin typeface="Lato Regular"/>
                <a:cs typeface="Lato Regular"/>
              </a:rPr>
              <a:t>but falling quickly after </a:t>
            </a:r>
          </a:p>
          <a:p>
            <a:pPr lvl="1" algn="ctr"/>
            <a:r>
              <a:rPr lang="en-US" sz="2200" dirty="0" smtClean="0">
                <a:solidFill>
                  <a:prstClr val="white">
                    <a:alpha val="90000"/>
                  </a:prstClr>
                </a:solidFill>
                <a:latin typeface="Lato Regular"/>
                <a:cs typeface="Lato Regular"/>
              </a:rPr>
              <a:t>suggests </a:t>
            </a:r>
            <a:r>
              <a:rPr lang="en-US" sz="2200" dirty="0" smtClean="0">
                <a:solidFill>
                  <a:schemeClr val="tx2">
                    <a:lumMod val="40000"/>
                    <a:lumOff val="60000"/>
                    <a:alpha val="90000"/>
                  </a:schemeClr>
                </a:solidFill>
                <a:latin typeface="Lato Regular"/>
                <a:cs typeface="Lato Regular"/>
              </a:rPr>
              <a:t>Moving Average </a:t>
            </a:r>
            <a:r>
              <a:rPr lang="en-US" sz="2200" dirty="0" smtClean="0">
                <a:solidFill>
                  <a:schemeClr val="tx2">
                    <a:lumMod val="40000"/>
                    <a:lumOff val="60000"/>
                    <a:alpha val="90000"/>
                  </a:schemeClr>
                </a:solidFill>
                <a:latin typeface="Lato Light"/>
                <a:cs typeface="Lato Light"/>
              </a:rPr>
              <a:t>[q=</a:t>
            </a:r>
            <a:r>
              <a:rPr lang="en-US" sz="2200" dirty="0">
                <a:solidFill>
                  <a:schemeClr val="tx2">
                    <a:lumMod val="40000"/>
                    <a:lumOff val="60000"/>
                    <a:alpha val="90000"/>
                  </a:schemeClr>
                </a:solidFill>
                <a:latin typeface="Lato Light"/>
                <a:cs typeface="Lato Light"/>
              </a:rPr>
              <a:t>1</a:t>
            </a:r>
            <a:r>
              <a:rPr lang="en-US" sz="2200" dirty="0" smtClean="0">
                <a:solidFill>
                  <a:schemeClr val="tx2">
                    <a:lumMod val="40000"/>
                    <a:lumOff val="60000"/>
                    <a:alpha val="90000"/>
                  </a:schemeClr>
                </a:solidFill>
                <a:latin typeface="Lato Light"/>
                <a:cs typeface="Lato Light"/>
              </a:rPr>
              <a:t>]</a:t>
            </a:r>
            <a:endParaRPr lang="en-US" sz="2200" dirty="0" smtClean="0">
              <a:solidFill>
                <a:prstClr val="white">
                  <a:alpha val="90000"/>
                </a:prstClr>
              </a:solidFill>
              <a:latin typeface="Lato Light"/>
              <a:cs typeface="Lato Ligh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167684" y="2778438"/>
            <a:ext cx="27396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>
                    <a:alpha val="90000"/>
                  </a:schemeClr>
                </a:solidFill>
                <a:latin typeface="Lato Light"/>
                <a:cs typeface="Lato Light"/>
              </a:rPr>
              <a:t>MA(1) is memory-less,</a:t>
            </a:r>
          </a:p>
          <a:p>
            <a:r>
              <a:rPr lang="en-US" sz="2000" dirty="0" smtClean="0">
                <a:solidFill>
                  <a:schemeClr val="bg1">
                    <a:alpha val="90000"/>
                  </a:schemeClr>
                </a:solidFill>
                <a:latin typeface="Lato Light"/>
                <a:cs typeface="Lato Light"/>
              </a:rPr>
              <a:t>covariance for steps &gt; 1 should be 0</a:t>
            </a:r>
          </a:p>
        </p:txBody>
      </p:sp>
    </p:spTree>
    <p:extLst>
      <p:ext uri="{BB962C8B-B14F-4D97-AF65-F5344CB8AC3E}">
        <p14:creationId xmlns:p14="http://schemas.microsoft.com/office/powerpoint/2010/main" val="18110225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35187" y="151616"/>
            <a:ext cx="835377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 smtClean="0">
                <a:solidFill>
                  <a:prstClr val="white"/>
                </a:solidFill>
                <a:latin typeface="Lato Black"/>
                <a:cs typeface="Lato Black"/>
              </a:rPr>
              <a:t>Forecasting with ARIMA</a:t>
            </a:r>
            <a:endParaRPr lang="en-US" sz="5000" dirty="0">
              <a:solidFill>
                <a:prstClr val="white"/>
              </a:solidFill>
              <a:latin typeface="Lato Black"/>
              <a:cs typeface="Lato Black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999440" y="6480760"/>
            <a:ext cx="59078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prstClr val="white">
                    <a:alpha val="75000"/>
                  </a:prstClr>
                </a:solidFill>
                <a:latin typeface="Lato Regular"/>
                <a:cs typeface="Lato Regular"/>
              </a:rPr>
              <a:t>@drewfustin | PyData Ann Arbor | </a:t>
            </a:r>
            <a:r>
              <a:rPr lang="en-US" sz="1600" dirty="0" smtClean="0">
                <a:solidFill>
                  <a:prstClr val="white">
                    <a:alpha val="75000"/>
                  </a:prstClr>
                </a:solidFill>
                <a:latin typeface="Lato Regular"/>
                <a:cs typeface="Lato Regular"/>
              </a:rPr>
              <a:t>2017-12-07</a:t>
            </a:r>
            <a:endParaRPr lang="en-US" sz="1600" dirty="0">
              <a:solidFill>
                <a:prstClr val="white">
                  <a:alpha val="75000"/>
                </a:prstClr>
              </a:solidFill>
              <a:latin typeface="Lato Regular"/>
              <a:cs typeface="Lato Regular"/>
            </a:endParaRPr>
          </a:p>
        </p:txBody>
      </p:sp>
      <p:pic>
        <p:nvPicPr>
          <p:cNvPr id="7" name="Picture 6" descr="imgtemp_e0htnr-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317" y="1135757"/>
            <a:ext cx="6099641" cy="42098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t="49890" b="-49890"/>
          <a:stretch/>
        </p:blipFill>
        <p:spPr>
          <a:xfrm>
            <a:off x="918844" y="4041648"/>
            <a:ext cx="7324713" cy="4770818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H="1">
            <a:off x="5111190" y="2763974"/>
            <a:ext cx="910001" cy="2753296"/>
          </a:xfrm>
          <a:prstGeom prst="straightConnector1">
            <a:avLst/>
          </a:prstGeom>
          <a:ln>
            <a:solidFill>
              <a:schemeClr val="tx2">
                <a:lumMod val="40000"/>
                <a:lumOff val="60000"/>
                <a:alpha val="9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216990" y="1655978"/>
            <a:ext cx="469030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en-US" sz="2200" dirty="0" smtClean="0">
                <a:solidFill>
                  <a:prstClr val="white">
                    <a:alpha val="90000"/>
                  </a:prstClr>
                </a:solidFill>
                <a:latin typeface="Lato Regular"/>
                <a:cs typeface="Lato Regular"/>
              </a:rPr>
              <a:t>PACF being non-zero at 1 </a:t>
            </a:r>
          </a:p>
          <a:p>
            <a:pPr lvl="1" algn="ctr"/>
            <a:r>
              <a:rPr lang="en-US" sz="2200" dirty="0" smtClean="0">
                <a:solidFill>
                  <a:prstClr val="white">
                    <a:alpha val="90000"/>
                  </a:prstClr>
                </a:solidFill>
                <a:latin typeface="Lato Regular"/>
                <a:cs typeface="Lato Regular"/>
              </a:rPr>
              <a:t>but falling quickly after </a:t>
            </a:r>
          </a:p>
          <a:p>
            <a:pPr lvl="1" algn="ctr"/>
            <a:r>
              <a:rPr lang="en-US" sz="2200" dirty="0" smtClean="0">
                <a:solidFill>
                  <a:prstClr val="white">
                    <a:alpha val="90000"/>
                  </a:prstClr>
                </a:solidFill>
                <a:latin typeface="Lato Regular"/>
                <a:cs typeface="Lato Regular"/>
              </a:rPr>
              <a:t>suggests </a:t>
            </a:r>
            <a:r>
              <a:rPr lang="en-US" sz="2200" dirty="0" smtClean="0">
                <a:solidFill>
                  <a:schemeClr val="tx2">
                    <a:lumMod val="40000"/>
                    <a:lumOff val="60000"/>
                    <a:alpha val="90000"/>
                  </a:schemeClr>
                </a:solidFill>
                <a:latin typeface="Lato Regular"/>
                <a:cs typeface="Lato Regular"/>
              </a:rPr>
              <a:t>Moving Average </a:t>
            </a:r>
            <a:r>
              <a:rPr lang="en-US" sz="2200" dirty="0" smtClean="0">
                <a:solidFill>
                  <a:schemeClr val="tx2">
                    <a:lumMod val="40000"/>
                    <a:lumOff val="60000"/>
                    <a:alpha val="90000"/>
                  </a:schemeClr>
                </a:solidFill>
                <a:latin typeface="Lato Light"/>
                <a:cs typeface="Lato Light"/>
              </a:rPr>
              <a:t>[q=</a:t>
            </a:r>
            <a:r>
              <a:rPr lang="en-US" sz="2200" dirty="0">
                <a:solidFill>
                  <a:schemeClr val="tx2">
                    <a:lumMod val="40000"/>
                    <a:lumOff val="60000"/>
                    <a:alpha val="90000"/>
                  </a:schemeClr>
                </a:solidFill>
                <a:latin typeface="Lato Light"/>
                <a:cs typeface="Lato Light"/>
              </a:rPr>
              <a:t>1</a:t>
            </a:r>
            <a:r>
              <a:rPr lang="en-US" sz="2200" dirty="0" smtClean="0">
                <a:solidFill>
                  <a:schemeClr val="tx2">
                    <a:lumMod val="40000"/>
                    <a:lumOff val="60000"/>
                    <a:alpha val="90000"/>
                  </a:schemeClr>
                </a:solidFill>
                <a:latin typeface="Lato Light"/>
                <a:cs typeface="Lato Light"/>
              </a:rPr>
              <a:t>]</a:t>
            </a:r>
            <a:endParaRPr lang="en-US" sz="2200" dirty="0" smtClean="0">
              <a:solidFill>
                <a:prstClr val="white">
                  <a:alpha val="90000"/>
                </a:prstClr>
              </a:solidFill>
              <a:latin typeface="Lato Light"/>
              <a:cs typeface="Lato Ligh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167684" y="2778438"/>
            <a:ext cx="27396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>
                    <a:alpha val="90000"/>
                  </a:schemeClr>
                </a:solidFill>
                <a:latin typeface="Lato Light"/>
                <a:cs typeface="Lato Light"/>
              </a:rPr>
              <a:t>MA(1) is memory-less,</a:t>
            </a:r>
          </a:p>
          <a:p>
            <a:r>
              <a:rPr lang="en-US" sz="2000" dirty="0" smtClean="0">
                <a:solidFill>
                  <a:schemeClr val="bg1">
                    <a:alpha val="90000"/>
                  </a:schemeClr>
                </a:solidFill>
                <a:latin typeface="Lato Light"/>
                <a:cs typeface="Lato Light"/>
              </a:rPr>
              <a:t>covariance for steps &gt; 1 should be 0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3815" y="1679716"/>
            <a:ext cx="469030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en-US" sz="2200" dirty="0" smtClean="0">
                <a:solidFill>
                  <a:prstClr val="white">
                    <a:alpha val="90000"/>
                  </a:prstClr>
                </a:solidFill>
                <a:latin typeface="Lato Regular"/>
                <a:cs typeface="Lato Regular"/>
              </a:rPr>
              <a:t>ACF being non-zero above 1 </a:t>
            </a:r>
          </a:p>
          <a:p>
            <a:pPr lvl="1" algn="ctr"/>
            <a:r>
              <a:rPr lang="en-US" sz="2200" dirty="0" smtClean="0">
                <a:solidFill>
                  <a:prstClr val="white">
                    <a:alpha val="90000"/>
                  </a:prstClr>
                </a:solidFill>
                <a:latin typeface="Lato Regular"/>
                <a:cs typeface="Lato Regular"/>
              </a:rPr>
              <a:t>suggests </a:t>
            </a:r>
            <a:r>
              <a:rPr lang="en-US" sz="2200" dirty="0" err="1" smtClean="0">
                <a:solidFill>
                  <a:schemeClr val="tx2">
                    <a:lumMod val="40000"/>
                    <a:lumOff val="60000"/>
                    <a:alpha val="90000"/>
                  </a:schemeClr>
                </a:solidFill>
                <a:latin typeface="Lato Regular"/>
                <a:cs typeface="Lato Regular"/>
              </a:rPr>
              <a:t>Autoregression</a:t>
            </a:r>
            <a:r>
              <a:rPr lang="en-US" sz="2200" dirty="0" smtClean="0">
                <a:solidFill>
                  <a:schemeClr val="tx2">
                    <a:lumMod val="40000"/>
                    <a:lumOff val="60000"/>
                    <a:alpha val="90000"/>
                  </a:schemeClr>
                </a:solidFill>
                <a:latin typeface="Lato Regular"/>
                <a:cs typeface="Lato Regular"/>
              </a:rPr>
              <a:t> </a:t>
            </a:r>
            <a:r>
              <a:rPr lang="en-US" sz="2200" dirty="0" smtClean="0">
                <a:solidFill>
                  <a:schemeClr val="tx2">
                    <a:lumMod val="40000"/>
                    <a:lumOff val="60000"/>
                    <a:alpha val="90000"/>
                  </a:schemeClr>
                </a:solidFill>
                <a:latin typeface="Lato Light"/>
                <a:cs typeface="Lato Light"/>
              </a:rPr>
              <a:t>[p&gt;0]</a:t>
            </a:r>
            <a:endParaRPr lang="en-US" sz="2200" dirty="0" smtClean="0">
              <a:solidFill>
                <a:prstClr val="white">
                  <a:alpha val="90000"/>
                </a:prstClr>
              </a:solidFill>
              <a:latin typeface="Lato Light"/>
              <a:cs typeface="Lato Light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1390348" y="2449157"/>
            <a:ext cx="140970" cy="2892052"/>
          </a:xfrm>
          <a:prstGeom prst="straightConnector1">
            <a:avLst/>
          </a:prstGeom>
          <a:ln>
            <a:solidFill>
              <a:schemeClr val="tx2">
                <a:lumMod val="40000"/>
                <a:lumOff val="60000"/>
                <a:alpha val="9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5" name="Group 14"/>
          <p:cNvGrpSpPr/>
          <p:nvPr/>
        </p:nvGrpSpPr>
        <p:grpSpPr>
          <a:xfrm>
            <a:off x="1629636" y="2694927"/>
            <a:ext cx="2739607" cy="707886"/>
            <a:chOff x="2054510" y="2635223"/>
            <a:chExt cx="2739607" cy="707886"/>
          </a:xfrm>
        </p:grpSpPr>
        <p:sp>
          <p:nvSpPr>
            <p:cNvPr id="14" name="TextBox 13"/>
            <p:cNvSpPr txBox="1"/>
            <p:nvPr/>
          </p:nvSpPr>
          <p:spPr>
            <a:xfrm>
              <a:off x="2054510" y="2635223"/>
              <a:ext cx="273960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bg1">
                      <a:alpha val="90000"/>
                    </a:schemeClr>
                  </a:solidFill>
                  <a:latin typeface="Lato Light"/>
                  <a:cs typeface="Lato Light"/>
                </a:rPr>
                <a:t>covariance for steps &gt; 0 decays as </a:t>
              </a:r>
            </a:p>
          </p:txBody>
        </p:sp>
        <p:pic>
          <p:nvPicPr>
            <p:cNvPr id="13" name="Picture 12" descr="imgtemp_sdg55i-1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14627" y="2957050"/>
              <a:ext cx="315468" cy="3429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031745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35187" y="151616"/>
            <a:ext cx="835377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 smtClean="0">
                <a:solidFill>
                  <a:prstClr val="white"/>
                </a:solidFill>
                <a:latin typeface="Lato Black"/>
                <a:cs typeface="Lato Black"/>
              </a:rPr>
              <a:t>Typical Experiments</a:t>
            </a:r>
            <a:endParaRPr lang="en-US" sz="5000" dirty="0">
              <a:solidFill>
                <a:prstClr val="white"/>
              </a:solidFill>
              <a:latin typeface="Lato Black"/>
              <a:cs typeface="Lato Black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7692" y="1511034"/>
            <a:ext cx="835377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smtClean="0">
                <a:solidFill>
                  <a:prstClr val="white">
                    <a:alpha val="90000"/>
                  </a:prstClr>
                </a:solidFill>
                <a:latin typeface="Lato Regular"/>
                <a:cs typeface="Lato Regular"/>
              </a:rPr>
              <a:t>e.g. A/B testing conversion rate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303" y="2520960"/>
            <a:ext cx="8771781" cy="182183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999440" y="6480760"/>
            <a:ext cx="59078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prstClr val="white">
                    <a:alpha val="75000"/>
                  </a:prstClr>
                </a:solidFill>
                <a:latin typeface="Lato Regular"/>
                <a:cs typeface="Lato Regular"/>
              </a:rPr>
              <a:t>@drewfustin | PyData Ann Arbor | </a:t>
            </a:r>
            <a:r>
              <a:rPr lang="en-US" sz="1600" dirty="0" smtClean="0">
                <a:solidFill>
                  <a:prstClr val="white">
                    <a:alpha val="75000"/>
                  </a:prstClr>
                </a:solidFill>
                <a:latin typeface="Lato Regular"/>
                <a:cs typeface="Lato Regular"/>
              </a:rPr>
              <a:t>2017-12-07</a:t>
            </a:r>
            <a:endParaRPr lang="en-US" sz="1600" dirty="0">
              <a:solidFill>
                <a:prstClr val="white">
                  <a:alpha val="75000"/>
                </a:prstClr>
              </a:solidFill>
              <a:latin typeface="Lato Regular"/>
              <a:cs typeface="Lat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9838266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gtemp_tvvto7-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329" y="3555423"/>
            <a:ext cx="6099637" cy="42098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35187" y="151616"/>
            <a:ext cx="835377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 smtClean="0">
                <a:solidFill>
                  <a:prstClr val="white"/>
                </a:solidFill>
                <a:latin typeface="Lato Black"/>
                <a:cs typeface="Lato Black"/>
              </a:rPr>
              <a:t>Forecasting with ARIMA</a:t>
            </a:r>
            <a:endParaRPr lang="en-US" sz="5000" dirty="0">
              <a:solidFill>
                <a:prstClr val="white"/>
              </a:solidFill>
              <a:latin typeface="Lato Black"/>
              <a:cs typeface="Lato Black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999440" y="6480760"/>
            <a:ext cx="59078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prstClr val="white">
                    <a:alpha val="75000"/>
                  </a:prstClr>
                </a:solidFill>
                <a:latin typeface="Lato Regular"/>
                <a:cs typeface="Lato Regular"/>
              </a:rPr>
              <a:t>@drewfustin | PyData Ann Arbor | </a:t>
            </a:r>
            <a:r>
              <a:rPr lang="en-US" sz="1600" dirty="0" smtClean="0">
                <a:solidFill>
                  <a:prstClr val="white">
                    <a:alpha val="75000"/>
                  </a:prstClr>
                </a:solidFill>
                <a:latin typeface="Lato Regular"/>
                <a:cs typeface="Lato Regular"/>
              </a:rPr>
              <a:t>2017-12-07</a:t>
            </a:r>
            <a:endParaRPr lang="en-US" sz="1600" dirty="0">
              <a:solidFill>
                <a:prstClr val="white">
                  <a:alpha val="75000"/>
                </a:prstClr>
              </a:solidFill>
              <a:latin typeface="Lato Regular"/>
              <a:cs typeface="Lato Regular"/>
            </a:endParaRPr>
          </a:p>
        </p:txBody>
      </p:sp>
      <p:pic>
        <p:nvPicPr>
          <p:cNvPr id="7" name="Picture 6" descr="imgtemp_e0htnr-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317" y="1135757"/>
            <a:ext cx="6099641" cy="42098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/>
          <a:srcRect t="49890" b="-49890"/>
          <a:stretch/>
        </p:blipFill>
        <p:spPr>
          <a:xfrm>
            <a:off x="918844" y="4041648"/>
            <a:ext cx="7324713" cy="477081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216990" y="1655978"/>
            <a:ext cx="469030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en-US" sz="2200" dirty="0" smtClean="0">
                <a:solidFill>
                  <a:prstClr val="white">
                    <a:alpha val="90000"/>
                  </a:prstClr>
                </a:solidFill>
                <a:latin typeface="Lato Regular"/>
                <a:cs typeface="Lato Regular"/>
              </a:rPr>
              <a:t>PACF being non-zero at 1 </a:t>
            </a:r>
          </a:p>
          <a:p>
            <a:pPr lvl="1" algn="ctr"/>
            <a:r>
              <a:rPr lang="en-US" sz="2200" dirty="0" smtClean="0">
                <a:solidFill>
                  <a:prstClr val="white">
                    <a:alpha val="90000"/>
                  </a:prstClr>
                </a:solidFill>
                <a:latin typeface="Lato Regular"/>
                <a:cs typeface="Lato Regular"/>
              </a:rPr>
              <a:t>but falling quickly after </a:t>
            </a:r>
          </a:p>
          <a:p>
            <a:pPr lvl="1" algn="ctr"/>
            <a:r>
              <a:rPr lang="en-US" sz="2200" dirty="0" smtClean="0">
                <a:solidFill>
                  <a:prstClr val="white">
                    <a:alpha val="90000"/>
                  </a:prstClr>
                </a:solidFill>
                <a:latin typeface="Lato Regular"/>
                <a:cs typeface="Lato Regular"/>
              </a:rPr>
              <a:t>suggests </a:t>
            </a:r>
            <a:r>
              <a:rPr lang="en-US" sz="2200" dirty="0" smtClean="0">
                <a:solidFill>
                  <a:schemeClr val="tx2">
                    <a:lumMod val="40000"/>
                    <a:lumOff val="60000"/>
                    <a:alpha val="90000"/>
                  </a:schemeClr>
                </a:solidFill>
                <a:latin typeface="Lato Regular"/>
                <a:cs typeface="Lato Regular"/>
              </a:rPr>
              <a:t>Moving Average </a:t>
            </a:r>
            <a:r>
              <a:rPr lang="en-US" sz="2200" dirty="0" smtClean="0">
                <a:solidFill>
                  <a:schemeClr val="tx2">
                    <a:lumMod val="40000"/>
                    <a:lumOff val="60000"/>
                    <a:alpha val="90000"/>
                  </a:schemeClr>
                </a:solidFill>
                <a:latin typeface="Lato Light"/>
                <a:cs typeface="Lato Light"/>
              </a:rPr>
              <a:t>[q=</a:t>
            </a:r>
            <a:r>
              <a:rPr lang="en-US" sz="2200" dirty="0">
                <a:solidFill>
                  <a:schemeClr val="tx2">
                    <a:lumMod val="40000"/>
                    <a:lumOff val="60000"/>
                    <a:alpha val="90000"/>
                  </a:schemeClr>
                </a:solidFill>
                <a:latin typeface="Lato Light"/>
                <a:cs typeface="Lato Light"/>
              </a:rPr>
              <a:t>1</a:t>
            </a:r>
            <a:r>
              <a:rPr lang="en-US" sz="2200" dirty="0" smtClean="0">
                <a:solidFill>
                  <a:schemeClr val="tx2">
                    <a:lumMod val="40000"/>
                    <a:lumOff val="60000"/>
                    <a:alpha val="90000"/>
                  </a:schemeClr>
                </a:solidFill>
                <a:latin typeface="Lato Light"/>
                <a:cs typeface="Lato Light"/>
              </a:rPr>
              <a:t>]</a:t>
            </a:r>
            <a:endParaRPr lang="en-US" sz="2200" dirty="0" smtClean="0">
              <a:solidFill>
                <a:prstClr val="white">
                  <a:alpha val="90000"/>
                </a:prstClr>
              </a:solidFill>
              <a:latin typeface="Lato Light"/>
              <a:cs typeface="Lato Ligh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3815" y="1679716"/>
            <a:ext cx="469030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en-US" sz="2200" dirty="0" smtClean="0">
                <a:solidFill>
                  <a:prstClr val="white">
                    <a:alpha val="90000"/>
                  </a:prstClr>
                </a:solidFill>
                <a:latin typeface="Lato Regular"/>
                <a:cs typeface="Lato Regular"/>
              </a:rPr>
              <a:t>ACF being non-zero above 1 </a:t>
            </a:r>
          </a:p>
          <a:p>
            <a:pPr lvl="1" algn="ctr"/>
            <a:r>
              <a:rPr lang="en-US" sz="2200" dirty="0" smtClean="0">
                <a:solidFill>
                  <a:prstClr val="white">
                    <a:alpha val="90000"/>
                  </a:prstClr>
                </a:solidFill>
                <a:latin typeface="Lato Regular"/>
                <a:cs typeface="Lato Regular"/>
              </a:rPr>
              <a:t>suggests </a:t>
            </a:r>
            <a:r>
              <a:rPr lang="en-US" sz="2200" dirty="0" err="1" smtClean="0">
                <a:solidFill>
                  <a:schemeClr val="tx2">
                    <a:lumMod val="40000"/>
                    <a:lumOff val="60000"/>
                    <a:alpha val="90000"/>
                  </a:schemeClr>
                </a:solidFill>
                <a:latin typeface="Lato Regular"/>
                <a:cs typeface="Lato Regular"/>
              </a:rPr>
              <a:t>Autoregression</a:t>
            </a:r>
            <a:r>
              <a:rPr lang="en-US" sz="2200" dirty="0" smtClean="0">
                <a:solidFill>
                  <a:schemeClr val="tx2">
                    <a:lumMod val="40000"/>
                    <a:lumOff val="60000"/>
                    <a:alpha val="90000"/>
                  </a:schemeClr>
                </a:solidFill>
                <a:latin typeface="Lato Regular"/>
                <a:cs typeface="Lato Regular"/>
              </a:rPr>
              <a:t> </a:t>
            </a:r>
            <a:r>
              <a:rPr lang="en-US" sz="2200" dirty="0" smtClean="0">
                <a:solidFill>
                  <a:schemeClr val="tx2">
                    <a:lumMod val="40000"/>
                    <a:lumOff val="60000"/>
                    <a:alpha val="90000"/>
                  </a:schemeClr>
                </a:solidFill>
                <a:latin typeface="Lato Light"/>
                <a:cs typeface="Lato Light"/>
              </a:rPr>
              <a:t>[p&gt;0]</a:t>
            </a:r>
            <a:endParaRPr lang="en-US" sz="2200" dirty="0" smtClean="0">
              <a:solidFill>
                <a:prstClr val="white">
                  <a:alpha val="90000"/>
                </a:prstClr>
              </a:solidFill>
              <a:latin typeface="Lato Light"/>
              <a:cs typeface="Lato Light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45091" y="3009749"/>
            <a:ext cx="867210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 smtClean="0">
                <a:solidFill>
                  <a:schemeClr val="bg1">
                    <a:alpha val="90000"/>
                  </a:schemeClr>
                </a:solidFill>
                <a:latin typeface="Lato Regular"/>
                <a:cs typeface="Lato Regular"/>
              </a:rPr>
              <a:t>Try:</a:t>
            </a:r>
          </a:p>
        </p:txBody>
      </p:sp>
    </p:spTree>
    <p:extLst>
      <p:ext uri="{BB962C8B-B14F-4D97-AF65-F5344CB8AC3E}">
        <p14:creationId xmlns:p14="http://schemas.microsoft.com/office/powerpoint/2010/main" val="37538774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imgtemp_tvvto7-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329" y="1135757"/>
            <a:ext cx="6099637" cy="42098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35187" y="151616"/>
            <a:ext cx="835377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 smtClean="0">
                <a:solidFill>
                  <a:prstClr val="white"/>
                </a:solidFill>
                <a:latin typeface="Lato Black"/>
                <a:cs typeface="Lato Black"/>
              </a:rPr>
              <a:t>Forecasting with ARIMA</a:t>
            </a:r>
            <a:endParaRPr lang="en-US" sz="5000" dirty="0">
              <a:solidFill>
                <a:prstClr val="white"/>
              </a:solidFill>
              <a:latin typeface="Lato Black"/>
              <a:cs typeface="Lato Black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999440" y="6480760"/>
            <a:ext cx="59078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prstClr val="white">
                    <a:alpha val="75000"/>
                  </a:prstClr>
                </a:solidFill>
                <a:latin typeface="Lato Regular"/>
                <a:cs typeface="Lato Regular"/>
              </a:rPr>
              <a:t>@drewfustin | PyData Ann Arbor | </a:t>
            </a:r>
            <a:r>
              <a:rPr lang="en-US" sz="1600" dirty="0" smtClean="0">
                <a:solidFill>
                  <a:prstClr val="white">
                    <a:alpha val="75000"/>
                  </a:prstClr>
                </a:solidFill>
                <a:latin typeface="Lato Regular"/>
                <a:cs typeface="Lato Regular"/>
              </a:rPr>
              <a:t>2017-12-07</a:t>
            </a:r>
            <a:endParaRPr lang="en-US" sz="1600" dirty="0">
              <a:solidFill>
                <a:prstClr val="white">
                  <a:alpha val="75000"/>
                </a:prstClr>
              </a:solidFill>
              <a:latin typeface="Lato Regular"/>
              <a:cs typeface="Lato Regular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7005" y="1686101"/>
            <a:ext cx="4138201" cy="4714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3752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35187" y="151616"/>
            <a:ext cx="835377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 smtClean="0">
                <a:solidFill>
                  <a:prstClr val="white"/>
                </a:solidFill>
                <a:latin typeface="Lato Black"/>
                <a:cs typeface="Lato Black"/>
              </a:rPr>
              <a:t>Forecasting with ARIMA</a:t>
            </a:r>
            <a:endParaRPr lang="en-US" sz="5000" dirty="0">
              <a:solidFill>
                <a:prstClr val="white"/>
              </a:solidFill>
              <a:latin typeface="Lato Black"/>
              <a:cs typeface="Lato Black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999440" y="6480760"/>
            <a:ext cx="59078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prstClr val="white">
                    <a:alpha val="75000"/>
                  </a:prstClr>
                </a:solidFill>
                <a:latin typeface="Lato Regular"/>
                <a:cs typeface="Lato Regular"/>
              </a:rPr>
              <a:t>@drewfustin | PyData Ann Arbor | </a:t>
            </a:r>
            <a:r>
              <a:rPr lang="en-US" sz="1600" dirty="0" smtClean="0">
                <a:solidFill>
                  <a:prstClr val="white">
                    <a:alpha val="75000"/>
                  </a:prstClr>
                </a:solidFill>
                <a:latin typeface="Lato Regular"/>
                <a:cs typeface="Lato Regular"/>
              </a:rPr>
              <a:t>2017-12-07</a:t>
            </a:r>
            <a:endParaRPr lang="en-US" sz="1600" dirty="0">
              <a:solidFill>
                <a:prstClr val="white">
                  <a:alpha val="75000"/>
                </a:prstClr>
              </a:solidFill>
              <a:latin typeface="Lato Regular"/>
              <a:cs typeface="Lato Regular"/>
            </a:endParaRPr>
          </a:p>
        </p:txBody>
      </p:sp>
      <p:pic>
        <p:nvPicPr>
          <p:cNvPr id="6" name="Picture 5" descr="imgtemp_tvvto7-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329" y="1135757"/>
            <a:ext cx="6099637" cy="42098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106" y="1661905"/>
            <a:ext cx="7422258" cy="4770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2093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ource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63391" y="0"/>
            <a:ext cx="12167419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35187" y="151616"/>
            <a:ext cx="835377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 smtClean="0">
                <a:solidFill>
                  <a:prstClr val="white"/>
                </a:solidFill>
                <a:latin typeface="Lato Black"/>
                <a:cs typeface="Lato Black"/>
              </a:rPr>
              <a:t>Forecasting with ARIMA</a:t>
            </a:r>
            <a:endParaRPr lang="en-US" sz="5000" dirty="0">
              <a:solidFill>
                <a:prstClr val="white"/>
              </a:solidFill>
              <a:latin typeface="Lato Black"/>
              <a:cs typeface="Lato Black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999440" y="6480760"/>
            <a:ext cx="59078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prstClr val="white">
                    <a:alpha val="75000"/>
                  </a:prstClr>
                </a:solidFill>
                <a:latin typeface="Lato Regular"/>
                <a:cs typeface="Lato Regular"/>
              </a:rPr>
              <a:t>@drewfustin | PyData Ann Arbor | </a:t>
            </a:r>
            <a:r>
              <a:rPr lang="en-US" sz="1600" dirty="0" smtClean="0">
                <a:solidFill>
                  <a:prstClr val="white">
                    <a:alpha val="75000"/>
                  </a:prstClr>
                </a:solidFill>
                <a:latin typeface="Lato Regular"/>
                <a:cs typeface="Lato Regular"/>
              </a:rPr>
              <a:t>2017-12-07</a:t>
            </a:r>
            <a:endParaRPr lang="en-US" sz="1600" dirty="0">
              <a:solidFill>
                <a:prstClr val="white">
                  <a:alpha val="75000"/>
                </a:prstClr>
              </a:solidFill>
              <a:latin typeface="Lato Regular"/>
              <a:cs typeface="Lat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7176309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35187" y="151616"/>
            <a:ext cx="835377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 smtClean="0">
                <a:solidFill>
                  <a:prstClr val="white"/>
                </a:solidFill>
                <a:latin typeface="Lato Black"/>
                <a:cs typeface="Lato Black"/>
              </a:rPr>
              <a:t>Forecasting with ARIMA</a:t>
            </a:r>
            <a:endParaRPr lang="en-US" sz="5000" dirty="0">
              <a:solidFill>
                <a:prstClr val="white"/>
              </a:solidFill>
              <a:latin typeface="Lato Black"/>
              <a:cs typeface="Lato Black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999440" y="6480760"/>
            <a:ext cx="59078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prstClr val="white">
                    <a:alpha val="75000"/>
                  </a:prstClr>
                </a:solidFill>
                <a:latin typeface="Lato Regular"/>
                <a:cs typeface="Lato Regular"/>
              </a:rPr>
              <a:t>@drewfustin | PyData Ann Arbor | </a:t>
            </a:r>
            <a:r>
              <a:rPr lang="en-US" sz="1600" dirty="0" smtClean="0">
                <a:solidFill>
                  <a:prstClr val="white">
                    <a:alpha val="75000"/>
                  </a:prstClr>
                </a:solidFill>
                <a:latin typeface="Lato Regular"/>
                <a:cs typeface="Lato Regular"/>
              </a:rPr>
              <a:t>2017-12-07</a:t>
            </a:r>
            <a:endParaRPr lang="en-US" sz="1600" dirty="0">
              <a:solidFill>
                <a:prstClr val="white">
                  <a:alpha val="75000"/>
                </a:prstClr>
              </a:solidFill>
              <a:latin typeface="Lato Regular"/>
              <a:cs typeface="Lato Regular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198" y="1249268"/>
            <a:ext cx="8738938" cy="4706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3911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106" y="1249268"/>
            <a:ext cx="7422258" cy="493163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35187" y="151616"/>
            <a:ext cx="835377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 smtClean="0">
                <a:solidFill>
                  <a:prstClr val="white"/>
                </a:solidFill>
                <a:latin typeface="Lato Black"/>
                <a:cs typeface="Lato Black"/>
              </a:rPr>
              <a:t>Forecasting with ARIMA</a:t>
            </a:r>
            <a:endParaRPr lang="en-US" sz="5000" dirty="0">
              <a:solidFill>
                <a:prstClr val="white"/>
              </a:solidFill>
              <a:latin typeface="Lato Black"/>
              <a:cs typeface="Lato Black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999440" y="6480760"/>
            <a:ext cx="59078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prstClr val="white">
                    <a:alpha val="75000"/>
                  </a:prstClr>
                </a:solidFill>
                <a:latin typeface="Lato Regular"/>
                <a:cs typeface="Lato Regular"/>
              </a:rPr>
              <a:t>@drewfustin | PyData Ann Arbor | </a:t>
            </a:r>
            <a:r>
              <a:rPr lang="en-US" sz="1600" dirty="0" smtClean="0">
                <a:solidFill>
                  <a:prstClr val="white">
                    <a:alpha val="75000"/>
                  </a:prstClr>
                </a:solidFill>
                <a:latin typeface="Lato Regular"/>
                <a:cs typeface="Lato Regular"/>
              </a:rPr>
              <a:t>2017-12-07</a:t>
            </a:r>
            <a:endParaRPr lang="en-US" sz="1600" dirty="0">
              <a:solidFill>
                <a:prstClr val="white">
                  <a:alpha val="75000"/>
                </a:prstClr>
              </a:solidFill>
              <a:latin typeface="Lato Regular"/>
              <a:cs typeface="Lat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8613836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35187" y="151616"/>
            <a:ext cx="835377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 smtClean="0">
                <a:solidFill>
                  <a:prstClr val="white"/>
                </a:solidFill>
                <a:latin typeface="Lato Black"/>
                <a:cs typeface="Lato Black"/>
              </a:rPr>
              <a:t>Interrupted Time Series</a:t>
            </a:r>
            <a:endParaRPr lang="en-US" sz="5000" dirty="0">
              <a:solidFill>
                <a:prstClr val="white"/>
              </a:solidFill>
              <a:latin typeface="Lato Black"/>
              <a:cs typeface="Lato Black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999440" y="6480760"/>
            <a:ext cx="59078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prstClr val="white">
                    <a:alpha val="75000"/>
                  </a:prstClr>
                </a:solidFill>
                <a:latin typeface="Lato Regular"/>
                <a:cs typeface="Lato Regular"/>
              </a:rPr>
              <a:t>@drewfustin | PyData Ann Arbor | </a:t>
            </a:r>
            <a:r>
              <a:rPr lang="en-US" sz="1600" dirty="0" smtClean="0">
                <a:solidFill>
                  <a:prstClr val="white">
                    <a:alpha val="75000"/>
                  </a:prstClr>
                </a:solidFill>
                <a:latin typeface="Lato Regular"/>
                <a:cs typeface="Lato Regular"/>
              </a:rPr>
              <a:t>2017-12-07</a:t>
            </a:r>
            <a:endParaRPr lang="en-US" sz="1600" dirty="0">
              <a:solidFill>
                <a:prstClr val="white">
                  <a:alpha val="75000"/>
                </a:prstClr>
              </a:solidFill>
              <a:latin typeface="Lato Regular"/>
              <a:cs typeface="Lato Regular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35187" y="1251917"/>
            <a:ext cx="792078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500" dirty="0" smtClean="0">
                <a:solidFill>
                  <a:prstClr val="white">
                    <a:alpha val="90000"/>
                  </a:prstClr>
                </a:solidFill>
                <a:latin typeface="Lato Regular"/>
                <a:cs typeface="Lato Regular"/>
              </a:rPr>
              <a:t>Introduce variant at time              of effect size</a:t>
            </a:r>
            <a:endParaRPr lang="en-US" sz="2500" dirty="0" smtClean="0">
              <a:solidFill>
                <a:prstClr val="white">
                  <a:alpha val="90000"/>
                </a:prstClr>
              </a:solidFill>
              <a:latin typeface="Lato Light"/>
              <a:cs typeface="Lato Light"/>
            </a:endParaRPr>
          </a:p>
          <a:p>
            <a:pPr lvl="1"/>
            <a:r>
              <a:rPr lang="en-US" sz="2500" dirty="0" smtClean="0">
                <a:solidFill>
                  <a:prstClr val="white">
                    <a:alpha val="90000"/>
                  </a:prstClr>
                </a:solidFill>
                <a:latin typeface="Lato Light"/>
                <a:cs typeface="Lato Light"/>
              </a:rPr>
              <a:t>Basic idea : </a:t>
            </a:r>
            <a:r>
              <a:rPr lang="en-US" sz="2500" dirty="0" smtClean="0">
                <a:solidFill>
                  <a:schemeClr val="tx2">
                    <a:lumMod val="40000"/>
                    <a:lumOff val="60000"/>
                    <a:alpha val="90000"/>
                  </a:schemeClr>
                </a:solidFill>
                <a:latin typeface="Lato Light"/>
                <a:cs typeface="Lato Light"/>
              </a:rPr>
              <a:t>Fit ARIMA + effect size</a:t>
            </a:r>
          </a:p>
        </p:txBody>
      </p:sp>
      <p:pic>
        <p:nvPicPr>
          <p:cNvPr id="3" name="Picture 2" descr="imgtemp_v7ipel-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2631" y="1386401"/>
            <a:ext cx="657590" cy="295325"/>
          </a:xfrm>
          <a:prstGeom prst="rect">
            <a:avLst/>
          </a:prstGeom>
        </p:spPr>
      </p:pic>
      <p:pic>
        <p:nvPicPr>
          <p:cNvPr id="4" name="Picture 3" descr="imgtemp_c7kozi-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1135" y="1386401"/>
            <a:ext cx="206372" cy="295325"/>
          </a:xfrm>
          <a:prstGeom prst="rect">
            <a:avLst/>
          </a:prstGeom>
        </p:spPr>
      </p:pic>
      <p:pic>
        <p:nvPicPr>
          <p:cNvPr id="8" name="Picture 7" descr="IMG_4462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647" y="2201601"/>
            <a:ext cx="7885024" cy="390690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819356" y="6108504"/>
            <a:ext cx="668831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500" dirty="0" smtClean="0">
                <a:solidFill>
                  <a:prstClr val="white">
                    <a:alpha val="90000"/>
                  </a:prstClr>
                </a:solidFill>
                <a:latin typeface="Lato Light"/>
                <a:cs typeface="Lato Light"/>
              </a:rPr>
              <a:t>source: </a:t>
            </a:r>
            <a:r>
              <a:rPr lang="en-US" sz="1500" dirty="0" err="1">
                <a:solidFill>
                  <a:prstClr val="white">
                    <a:alpha val="90000"/>
                  </a:prstClr>
                </a:solidFill>
                <a:latin typeface="Lato Light"/>
                <a:cs typeface="Lato Light"/>
              </a:rPr>
              <a:t>McCleary</a:t>
            </a:r>
            <a:r>
              <a:rPr lang="en-US" sz="1500" dirty="0">
                <a:solidFill>
                  <a:prstClr val="white">
                    <a:alpha val="90000"/>
                  </a:prstClr>
                </a:solidFill>
                <a:latin typeface="Lato Light"/>
                <a:cs typeface="Lato Light"/>
              </a:rPr>
              <a:t>, et </a:t>
            </a:r>
            <a:r>
              <a:rPr lang="en-US" sz="1500" dirty="0" smtClean="0">
                <a:solidFill>
                  <a:prstClr val="white">
                    <a:alpha val="90000"/>
                  </a:prstClr>
                </a:solidFill>
                <a:latin typeface="Lato Light"/>
                <a:cs typeface="Lato Light"/>
              </a:rPr>
              <a:t>al. “Design </a:t>
            </a:r>
            <a:r>
              <a:rPr lang="en-US" sz="1500" dirty="0">
                <a:solidFill>
                  <a:prstClr val="white">
                    <a:alpha val="90000"/>
                  </a:prstClr>
                </a:solidFill>
                <a:latin typeface="Lato Light"/>
                <a:cs typeface="Lato Light"/>
              </a:rPr>
              <a:t>and Analysis of Time Series </a:t>
            </a:r>
            <a:r>
              <a:rPr lang="en-US" sz="1500" dirty="0" smtClean="0">
                <a:solidFill>
                  <a:prstClr val="white">
                    <a:alpha val="90000"/>
                  </a:prstClr>
                </a:solidFill>
                <a:latin typeface="Lato Light"/>
                <a:cs typeface="Lato Light"/>
              </a:rPr>
              <a:t>Experiments”</a:t>
            </a:r>
            <a:endParaRPr lang="en-US" sz="1500" dirty="0">
              <a:solidFill>
                <a:prstClr val="white">
                  <a:alpha val="90000"/>
                </a:prstClr>
              </a:solidFill>
              <a:latin typeface="Lato Light"/>
              <a:cs typeface="Lato Light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2441320" y="2113691"/>
            <a:ext cx="558120" cy="1050487"/>
          </a:xfrm>
          <a:prstGeom prst="straightConnector1">
            <a:avLst/>
          </a:prstGeom>
          <a:ln>
            <a:solidFill>
              <a:schemeClr val="tx2">
                <a:lumMod val="40000"/>
                <a:lumOff val="60000"/>
                <a:alpha val="9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6" idx="2"/>
          </p:cNvCxnSpPr>
          <p:nvPr/>
        </p:nvCxnSpPr>
        <p:spPr>
          <a:xfrm flipH="1">
            <a:off x="2999440" y="2113691"/>
            <a:ext cx="1196142" cy="1050487"/>
          </a:xfrm>
          <a:prstGeom prst="straightConnector1">
            <a:avLst/>
          </a:prstGeom>
          <a:ln>
            <a:solidFill>
              <a:schemeClr val="tx2">
                <a:lumMod val="40000"/>
                <a:lumOff val="60000"/>
                <a:alpha val="9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4908843" y="2113691"/>
            <a:ext cx="1024767" cy="2331486"/>
          </a:xfrm>
          <a:prstGeom prst="straightConnector1">
            <a:avLst/>
          </a:prstGeom>
          <a:ln>
            <a:solidFill>
              <a:schemeClr val="tx2">
                <a:lumMod val="40000"/>
                <a:lumOff val="60000"/>
                <a:alpha val="9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14010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35187" y="151616"/>
            <a:ext cx="835377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 smtClean="0">
                <a:solidFill>
                  <a:prstClr val="white"/>
                </a:solidFill>
                <a:latin typeface="Lato Black"/>
                <a:cs typeface="Lato Black"/>
              </a:rPr>
              <a:t>Interrupted Time Series</a:t>
            </a:r>
            <a:endParaRPr lang="en-US" sz="5000" dirty="0">
              <a:solidFill>
                <a:prstClr val="white"/>
              </a:solidFill>
              <a:latin typeface="Lato Black"/>
              <a:cs typeface="Lato Black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999440" y="6480760"/>
            <a:ext cx="59078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prstClr val="white">
                    <a:alpha val="75000"/>
                  </a:prstClr>
                </a:solidFill>
                <a:latin typeface="Lato Regular"/>
                <a:cs typeface="Lato Regular"/>
              </a:rPr>
              <a:t>@drewfustin | PyData Ann Arbor | </a:t>
            </a:r>
            <a:r>
              <a:rPr lang="en-US" sz="1600" dirty="0" smtClean="0">
                <a:solidFill>
                  <a:prstClr val="white">
                    <a:alpha val="75000"/>
                  </a:prstClr>
                </a:solidFill>
                <a:latin typeface="Lato Regular"/>
                <a:cs typeface="Lato Regular"/>
              </a:rPr>
              <a:t>2017-12-07</a:t>
            </a:r>
            <a:endParaRPr lang="en-US" sz="1600" dirty="0">
              <a:solidFill>
                <a:prstClr val="white">
                  <a:alpha val="75000"/>
                </a:prstClr>
              </a:solidFill>
              <a:latin typeface="Lato Regular"/>
              <a:cs typeface="Lato Regular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" y="1251917"/>
            <a:ext cx="91440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en-US" sz="2500" dirty="0" smtClean="0">
                <a:solidFill>
                  <a:prstClr val="white">
                    <a:alpha val="90000"/>
                  </a:prstClr>
                </a:solidFill>
                <a:latin typeface="Lato Regular"/>
                <a:cs typeface="Lato Regular"/>
              </a:rPr>
              <a:t>Start with a simple time series, for illustration</a:t>
            </a:r>
            <a:endParaRPr lang="en-US" sz="2500" dirty="0" smtClean="0">
              <a:solidFill>
                <a:prstClr val="white">
                  <a:alpha val="90000"/>
                </a:prstClr>
              </a:solidFill>
              <a:latin typeface="Lato Light"/>
              <a:cs typeface="Lato Light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t="2" b="77245"/>
          <a:stretch/>
        </p:blipFill>
        <p:spPr>
          <a:xfrm>
            <a:off x="99864" y="1805613"/>
            <a:ext cx="8935344" cy="1024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7984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35187" y="151616"/>
            <a:ext cx="835377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 smtClean="0">
                <a:solidFill>
                  <a:prstClr val="white"/>
                </a:solidFill>
                <a:latin typeface="Lato Black"/>
                <a:cs typeface="Lato Black"/>
              </a:rPr>
              <a:t>Interrupted Time Series</a:t>
            </a:r>
            <a:endParaRPr lang="en-US" sz="5000" dirty="0">
              <a:solidFill>
                <a:prstClr val="white"/>
              </a:solidFill>
              <a:latin typeface="Lato Black"/>
              <a:cs typeface="Lato Black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999440" y="6480760"/>
            <a:ext cx="59078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prstClr val="white">
                    <a:alpha val="75000"/>
                  </a:prstClr>
                </a:solidFill>
                <a:latin typeface="Lato Regular"/>
                <a:cs typeface="Lato Regular"/>
              </a:rPr>
              <a:t>@drewfustin | PyData Ann Arbor | </a:t>
            </a:r>
            <a:r>
              <a:rPr lang="en-US" sz="1600" dirty="0" smtClean="0">
                <a:solidFill>
                  <a:prstClr val="white">
                    <a:alpha val="75000"/>
                  </a:prstClr>
                </a:solidFill>
                <a:latin typeface="Lato Regular"/>
                <a:cs typeface="Lato Regular"/>
              </a:rPr>
              <a:t>2017-12-07</a:t>
            </a:r>
            <a:endParaRPr lang="en-US" sz="1600" dirty="0">
              <a:solidFill>
                <a:prstClr val="white">
                  <a:alpha val="75000"/>
                </a:prstClr>
              </a:solidFill>
              <a:latin typeface="Lato Regular"/>
              <a:cs typeface="Lato Regular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" y="1251917"/>
            <a:ext cx="91440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en-US" sz="2500" dirty="0" smtClean="0">
                <a:solidFill>
                  <a:prstClr val="white">
                    <a:alpha val="90000"/>
                  </a:prstClr>
                </a:solidFill>
                <a:latin typeface="Lato Regular"/>
                <a:cs typeface="Lato Regular"/>
              </a:rPr>
              <a:t>Add a small effect size at some start time</a:t>
            </a:r>
            <a:endParaRPr lang="en-US" sz="2500" dirty="0" smtClean="0">
              <a:solidFill>
                <a:prstClr val="white">
                  <a:alpha val="90000"/>
                </a:prstClr>
              </a:solidFill>
              <a:latin typeface="Lato Light"/>
              <a:cs typeface="Lato Light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t="1" b="48806"/>
          <a:stretch/>
        </p:blipFill>
        <p:spPr>
          <a:xfrm>
            <a:off x="99864" y="1805613"/>
            <a:ext cx="8935344" cy="2304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7762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35187" y="151616"/>
            <a:ext cx="835377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 smtClean="0">
                <a:solidFill>
                  <a:prstClr val="white"/>
                </a:solidFill>
                <a:latin typeface="Lato Black"/>
                <a:cs typeface="Lato Black"/>
              </a:rPr>
              <a:t>Interrupted Time Series</a:t>
            </a:r>
            <a:endParaRPr lang="en-US" sz="5000" dirty="0">
              <a:solidFill>
                <a:prstClr val="white"/>
              </a:solidFill>
              <a:latin typeface="Lato Black"/>
              <a:cs typeface="Lato Black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999440" y="6480760"/>
            <a:ext cx="59078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prstClr val="white">
                    <a:alpha val="75000"/>
                  </a:prstClr>
                </a:solidFill>
                <a:latin typeface="Lato Regular"/>
                <a:cs typeface="Lato Regular"/>
              </a:rPr>
              <a:t>@drewfustin | PyData Ann Arbor | </a:t>
            </a:r>
            <a:r>
              <a:rPr lang="en-US" sz="1600" dirty="0" smtClean="0">
                <a:solidFill>
                  <a:prstClr val="white">
                    <a:alpha val="75000"/>
                  </a:prstClr>
                </a:solidFill>
                <a:latin typeface="Lato Regular"/>
                <a:cs typeface="Lato Regular"/>
              </a:rPr>
              <a:t>2017-12-07</a:t>
            </a:r>
            <a:endParaRPr lang="en-US" sz="1600" dirty="0">
              <a:solidFill>
                <a:prstClr val="white">
                  <a:alpha val="75000"/>
                </a:prstClr>
              </a:solidFill>
              <a:latin typeface="Lato Regular"/>
              <a:cs typeface="Lato Regular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" y="1251917"/>
            <a:ext cx="91440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en-US" sz="2500" dirty="0" smtClean="0">
                <a:solidFill>
                  <a:prstClr val="white">
                    <a:alpha val="90000"/>
                  </a:prstClr>
                </a:solidFill>
                <a:latin typeface="Lato Regular"/>
                <a:cs typeface="Lato Regular"/>
              </a:rPr>
              <a:t>Find the ARIMA model that fits best</a:t>
            </a:r>
            <a:endParaRPr lang="en-US" sz="2500" dirty="0" smtClean="0">
              <a:solidFill>
                <a:prstClr val="white">
                  <a:alpha val="90000"/>
                </a:prstClr>
              </a:solidFill>
              <a:latin typeface="Lato Light"/>
              <a:cs typeface="Lato Light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b="18331"/>
          <a:stretch/>
        </p:blipFill>
        <p:spPr>
          <a:xfrm>
            <a:off x="99864" y="1805613"/>
            <a:ext cx="8935344" cy="3675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5591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35187" y="151616"/>
            <a:ext cx="835377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 smtClean="0">
                <a:solidFill>
                  <a:prstClr val="white"/>
                </a:solidFill>
                <a:latin typeface="Lato Black"/>
                <a:cs typeface="Lato Black"/>
              </a:rPr>
              <a:t>Typical Experiments</a:t>
            </a:r>
            <a:endParaRPr lang="en-US" sz="5000" dirty="0">
              <a:solidFill>
                <a:prstClr val="white"/>
              </a:solidFill>
              <a:latin typeface="Lato Black"/>
              <a:cs typeface="Lato Black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187" y="1211690"/>
            <a:ext cx="4116382" cy="399625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2816" y="1211690"/>
            <a:ext cx="4204476" cy="399625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35187" y="5234265"/>
            <a:ext cx="867210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solidFill>
                  <a:prstClr val="white">
                    <a:alpha val="90000"/>
                  </a:prstClr>
                </a:solidFill>
                <a:latin typeface="Lato Light"/>
                <a:cs typeface="Lato Light"/>
              </a:rPr>
              <a:t>a = 100 observations, 20 successes</a:t>
            </a:r>
          </a:p>
          <a:p>
            <a:r>
              <a:rPr lang="en-US" sz="2200" dirty="0" smtClean="0">
                <a:solidFill>
                  <a:prstClr val="white">
                    <a:alpha val="90000"/>
                  </a:prstClr>
                </a:solidFill>
                <a:latin typeface="Lato Light"/>
                <a:cs typeface="Lato Light"/>
              </a:rPr>
              <a:t>b = 50 observations, 15 successes</a:t>
            </a:r>
          </a:p>
          <a:p>
            <a:r>
              <a:rPr lang="en-US" sz="2200" dirty="0" smtClean="0">
                <a:solidFill>
                  <a:prstClr val="white">
                    <a:alpha val="90000"/>
                  </a:prstClr>
                </a:solidFill>
                <a:latin typeface="Lato Light"/>
                <a:cs typeface="Lato Light"/>
              </a:rPr>
              <a:t>Effect Size = </a:t>
            </a:r>
            <a:r>
              <a:rPr lang="en-US" sz="2200" dirty="0" smtClean="0">
                <a:solidFill>
                  <a:srgbClr val="8EB4E3">
                    <a:alpha val="90000"/>
                  </a:srgbClr>
                </a:solidFill>
                <a:latin typeface="Lato Bold"/>
                <a:cs typeface="Lato Bold"/>
              </a:rPr>
              <a:t>[-4%, 25%] </a:t>
            </a:r>
            <a:r>
              <a:rPr lang="en-US" sz="2200" dirty="0" smtClean="0">
                <a:solidFill>
                  <a:prstClr val="white">
                    <a:alpha val="90000"/>
                  </a:prstClr>
                </a:solidFill>
                <a:latin typeface="Lato Light"/>
                <a:cs typeface="Lato Light"/>
              </a:rPr>
              <a:t>to 95% confidence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999440" y="6480760"/>
            <a:ext cx="59078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prstClr val="white">
                    <a:alpha val="75000"/>
                  </a:prstClr>
                </a:solidFill>
                <a:latin typeface="Lato Regular"/>
                <a:cs typeface="Lato Regular"/>
              </a:rPr>
              <a:t>@drewfustin | PyData Ann Arbor | </a:t>
            </a:r>
            <a:r>
              <a:rPr lang="en-US" sz="1600" dirty="0" smtClean="0">
                <a:solidFill>
                  <a:prstClr val="white">
                    <a:alpha val="75000"/>
                  </a:prstClr>
                </a:solidFill>
                <a:latin typeface="Lato Regular"/>
                <a:cs typeface="Lato Regular"/>
              </a:rPr>
              <a:t>2017-12-07</a:t>
            </a:r>
            <a:endParaRPr lang="en-US" sz="1600" dirty="0">
              <a:solidFill>
                <a:prstClr val="white">
                  <a:alpha val="75000"/>
                </a:prstClr>
              </a:solidFill>
              <a:latin typeface="Lato Regular"/>
              <a:cs typeface="Lat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9995073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64" y="1805613"/>
            <a:ext cx="8935344" cy="450084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35187" y="151616"/>
            <a:ext cx="835377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 smtClean="0">
                <a:solidFill>
                  <a:prstClr val="white"/>
                </a:solidFill>
                <a:latin typeface="Lato Black"/>
                <a:cs typeface="Lato Black"/>
              </a:rPr>
              <a:t>Interrupted Time Series</a:t>
            </a:r>
            <a:endParaRPr lang="en-US" sz="5000" dirty="0">
              <a:solidFill>
                <a:prstClr val="white"/>
              </a:solidFill>
              <a:latin typeface="Lato Black"/>
              <a:cs typeface="Lato Black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999440" y="6480760"/>
            <a:ext cx="59078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prstClr val="white">
                    <a:alpha val="75000"/>
                  </a:prstClr>
                </a:solidFill>
                <a:latin typeface="Lato Regular"/>
                <a:cs typeface="Lato Regular"/>
              </a:rPr>
              <a:t>@drewfustin | PyData Ann Arbor | </a:t>
            </a:r>
            <a:r>
              <a:rPr lang="en-US" sz="1600" dirty="0" smtClean="0">
                <a:solidFill>
                  <a:prstClr val="white">
                    <a:alpha val="75000"/>
                  </a:prstClr>
                </a:solidFill>
                <a:latin typeface="Lato Regular"/>
                <a:cs typeface="Lato Regular"/>
              </a:rPr>
              <a:t>2017-12-07</a:t>
            </a:r>
            <a:endParaRPr lang="en-US" sz="1600" dirty="0">
              <a:solidFill>
                <a:prstClr val="white">
                  <a:alpha val="75000"/>
                </a:prstClr>
              </a:solidFill>
              <a:latin typeface="Lato Regular"/>
              <a:cs typeface="Lato Regular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" y="1251917"/>
            <a:ext cx="91440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en-US" sz="2500" dirty="0" smtClean="0">
                <a:solidFill>
                  <a:prstClr val="white">
                    <a:alpha val="90000"/>
                  </a:prstClr>
                </a:solidFill>
                <a:latin typeface="Lato Regular"/>
                <a:cs typeface="Lato Regular"/>
              </a:rPr>
              <a:t>Get the predictions and confidence bands</a:t>
            </a:r>
            <a:endParaRPr lang="en-US" sz="2500" dirty="0" smtClean="0">
              <a:solidFill>
                <a:prstClr val="white">
                  <a:alpha val="90000"/>
                </a:prstClr>
              </a:solidFill>
              <a:latin typeface="Lato Light"/>
              <a:cs typeface="Lato Light"/>
            </a:endParaRPr>
          </a:p>
        </p:txBody>
      </p:sp>
    </p:spTree>
    <p:extLst>
      <p:ext uri="{BB962C8B-B14F-4D97-AF65-F5344CB8AC3E}">
        <p14:creationId xmlns:p14="http://schemas.microsoft.com/office/powerpoint/2010/main" val="5126264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9100" y="1772766"/>
            <a:ext cx="6968347" cy="463003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35187" y="151616"/>
            <a:ext cx="835377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 smtClean="0">
                <a:solidFill>
                  <a:prstClr val="white"/>
                </a:solidFill>
                <a:latin typeface="Lato Black"/>
                <a:cs typeface="Lato Black"/>
              </a:rPr>
              <a:t>Interrupted Time Series</a:t>
            </a:r>
            <a:endParaRPr lang="en-US" sz="5000" dirty="0">
              <a:solidFill>
                <a:prstClr val="white"/>
              </a:solidFill>
              <a:latin typeface="Lato Black"/>
              <a:cs typeface="Lato Black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999440" y="6480760"/>
            <a:ext cx="59078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prstClr val="white">
                    <a:alpha val="75000"/>
                  </a:prstClr>
                </a:solidFill>
                <a:latin typeface="Lato Regular"/>
                <a:cs typeface="Lato Regular"/>
              </a:rPr>
              <a:t>@drewfustin | PyData Ann Arbor | </a:t>
            </a:r>
            <a:r>
              <a:rPr lang="en-US" sz="1600" dirty="0" smtClean="0">
                <a:solidFill>
                  <a:prstClr val="white">
                    <a:alpha val="75000"/>
                  </a:prstClr>
                </a:solidFill>
                <a:latin typeface="Lato Regular"/>
                <a:cs typeface="Lato Regular"/>
              </a:rPr>
              <a:t>2017-12-07</a:t>
            </a:r>
            <a:endParaRPr lang="en-US" sz="1600" dirty="0">
              <a:solidFill>
                <a:prstClr val="white">
                  <a:alpha val="75000"/>
                </a:prstClr>
              </a:solidFill>
              <a:latin typeface="Lato Regular"/>
              <a:cs typeface="Lato Regular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" y="1251917"/>
            <a:ext cx="91440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en-US" sz="2500" dirty="0" smtClean="0">
                <a:solidFill>
                  <a:prstClr val="white">
                    <a:alpha val="90000"/>
                  </a:prstClr>
                </a:solidFill>
                <a:latin typeface="Lato Regular"/>
                <a:cs typeface="Lato Regular"/>
              </a:rPr>
              <a:t>Our Data Set</a:t>
            </a:r>
            <a:endParaRPr lang="en-US" sz="2500" dirty="0" smtClean="0">
              <a:solidFill>
                <a:prstClr val="white">
                  <a:alpha val="90000"/>
                </a:prstClr>
              </a:solidFill>
              <a:latin typeface="Lato Light"/>
              <a:cs typeface="Lato Light"/>
            </a:endParaRPr>
          </a:p>
        </p:txBody>
      </p:sp>
    </p:spTree>
    <p:extLst>
      <p:ext uri="{BB962C8B-B14F-4D97-AF65-F5344CB8AC3E}">
        <p14:creationId xmlns:p14="http://schemas.microsoft.com/office/powerpoint/2010/main" val="2733782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35187" y="151616"/>
            <a:ext cx="835377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 smtClean="0">
                <a:solidFill>
                  <a:prstClr val="white"/>
                </a:solidFill>
                <a:latin typeface="Lato Black"/>
                <a:cs typeface="Lato Black"/>
              </a:rPr>
              <a:t>Interrupted Time Series</a:t>
            </a:r>
            <a:endParaRPr lang="en-US" sz="5000" dirty="0">
              <a:solidFill>
                <a:prstClr val="white"/>
              </a:solidFill>
              <a:latin typeface="Lato Black"/>
              <a:cs typeface="Lato Black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999440" y="6480760"/>
            <a:ext cx="59078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prstClr val="white">
                    <a:alpha val="75000"/>
                  </a:prstClr>
                </a:solidFill>
                <a:latin typeface="Lato Regular"/>
                <a:cs typeface="Lato Regular"/>
              </a:rPr>
              <a:t>@drewfustin | PyData Ann Arbor | </a:t>
            </a:r>
            <a:r>
              <a:rPr lang="en-US" sz="1600" dirty="0" smtClean="0">
                <a:solidFill>
                  <a:prstClr val="white">
                    <a:alpha val="75000"/>
                  </a:prstClr>
                </a:solidFill>
                <a:latin typeface="Lato Regular"/>
                <a:cs typeface="Lato Regular"/>
              </a:rPr>
              <a:t>2017-12-07</a:t>
            </a:r>
            <a:endParaRPr lang="en-US" sz="1600" dirty="0">
              <a:solidFill>
                <a:prstClr val="white">
                  <a:alpha val="75000"/>
                </a:prstClr>
              </a:solidFill>
              <a:latin typeface="Lato Regular"/>
              <a:cs typeface="Lato Regular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1089853" y="1013389"/>
            <a:ext cx="6979625" cy="5389415"/>
            <a:chOff x="1089853" y="1013389"/>
            <a:chExt cx="6979625" cy="5389415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89853" y="1013389"/>
              <a:ext cx="6979625" cy="5389415"/>
            </a:xfrm>
            <a:prstGeom prst="rect">
              <a:avLst/>
            </a:prstGeom>
          </p:spPr>
        </p:pic>
        <p:pic>
          <p:nvPicPr>
            <p:cNvPr id="7" name="Picture 6" descr="tumblr_inline_ojmd0oVnx31ta78fg_540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15812" y="3434274"/>
              <a:ext cx="1661567" cy="17191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996491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1089853" y="1013389"/>
            <a:ext cx="6979625" cy="5389415"/>
            <a:chOff x="1089853" y="1013389"/>
            <a:chExt cx="6979625" cy="5389415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89853" y="1013389"/>
              <a:ext cx="6979625" cy="5389415"/>
            </a:xfrm>
            <a:prstGeom prst="rect">
              <a:avLst/>
            </a:prstGeom>
          </p:spPr>
        </p:pic>
        <p:pic>
          <p:nvPicPr>
            <p:cNvPr id="16" name="Picture 15" descr="tumblr_inline_ojmd0oVnx31ta78fg_540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15812" y="3434274"/>
              <a:ext cx="1661567" cy="1719194"/>
            </a:xfrm>
            <a:prstGeom prst="rect">
              <a:avLst/>
            </a:prstGeom>
          </p:spPr>
        </p:pic>
      </p:grpSp>
      <p:sp>
        <p:nvSpPr>
          <p:cNvPr id="5" name="TextBox 4"/>
          <p:cNvSpPr txBox="1"/>
          <p:nvPr/>
        </p:nvSpPr>
        <p:spPr>
          <a:xfrm>
            <a:off x="235187" y="151616"/>
            <a:ext cx="835377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 smtClean="0">
                <a:solidFill>
                  <a:prstClr val="white"/>
                </a:solidFill>
                <a:latin typeface="Lato Black"/>
                <a:cs typeface="Lato Black"/>
              </a:rPr>
              <a:t>Interrupted Time Series</a:t>
            </a:r>
            <a:endParaRPr lang="en-US" sz="5000" dirty="0">
              <a:solidFill>
                <a:prstClr val="white"/>
              </a:solidFill>
              <a:latin typeface="Lato Black"/>
              <a:cs typeface="Lato Black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999440" y="6480760"/>
            <a:ext cx="59078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prstClr val="white">
                    <a:alpha val="75000"/>
                  </a:prstClr>
                </a:solidFill>
                <a:latin typeface="Lato Regular"/>
                <a:cs typeface="Lato Regular"/>
              </a:rPr>
              <a:t>@drewfustin | PyData Ann Arbor | </a:t>
            </a:r>
            <a:r>
              <a:rPr lang="en-US" sz="1600" dirty="0" smtClean="0">
                <a:solidFill>
                  <a:prstClr val="white">
                    <a:alpha val="75000"/>
                  </a:prstClr>
                </a:solidFill>
                <a:latin typeface="Lato Regular"/>
                <a:cs typeface="Lato Regular"/>
              </a:rPr>
              <a:t>2017-12-07</a:t>
            </a:r>
            <a:endParaRPr lang="en-US" sz="1600" dirty="0">
              <a:solidFill>
                <a:prstClr val="white">
                  <a:alpha val="75000"/>
                </a:prstClr>
              </a:solidFill>
              <a:latin typeface="Lato Regular"/>
              <a:cs typeface="Lato Regular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4225782" y="2288281"/>
            <a:ext cx="2550795" cy="974435"/>
          </a:xfrm>
          <a:prstGeom prst="straightConnector1">
            <a:avLst/>
          </a:prstGeom>
          <a:ln>
            <a:solidFill>
              <a:schemeClr val="tx2">
                <a:lumMod val="40000"/>
                <a:lumOff val="60000"/>
                <a:alpha val="9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921311" y="2019359"/>
            <a:ext cx="273960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 smtClean="0">
                <a:solidFill>
                  <a:schemeClr val="bg1">
                    <a:alpha val="90000"/>
                  </a:schemeClr>
                </a:solidFill>
                <a:latin typeface="Lato Light"/>
                <a:cs typeface="Lato Light"/>
              </a:rPr>
              <a:t>Case statement:</a:t>
            </a:r>
          </a:p>
          <a:p>
            <a:pPr algn="r"/>
            <a:r>
              <a:rPr lang="en-US" sz="2000" dirty="0" smtClean="0">
                <a:solidFill>
                  <a:schemeClr val="bg1">
                    <a:alpha val="90000"/>
                  </a:schemeClr>
                </a:solidFill>
                <a:latin typeface="Lato Light"/>
                <a:cs typeface="Lato Light"/>
              </a:rPr>
              <a:t>left = control</a:t>
            </a:r>
          </a:p>
          <a:p>
            <a:pPr algn="r"/>
            <a:r>
              <a:rPr lang="en-US" sz="2000" dirty="0" smtClean="0">
                <a:solidFill>
                  <a:schemeClr val="bg1">
                    <a:alpha val="90000"/>
                  </a:schemeClr>
                </a:solidFill>
                <a:latin typeface="Lato Light"/>
                <a:cs typeface="Lato Light"/>
              </a:rPr>
              <a:t>right = variant</a:t>
            </a:r>
          </a:p>
          <a:p>
            <a:pPr algn="r"/>
            <a:r>
              <a:rPr lang="en-US" sz="2000" dirty="0" smtClean="0">
                <a:solidFill>
                  <a:schemeClr val="bg1">
                    <a:alpha val="90000"/>
                  </a:schemeClr>
                </a:solidFill>
                <a:latin typeface="Lato Light"/>
                <a:cs typeface="Lato Light"/>
              </a:rPr>
              <a:t>[effect size = </a:t>
            </a:r>
            <a:r>
              <a:rPr lang="el-GR" sz="2000" dirty="0" smtClean="0">
                <a:solidFill>
                  <a:schemeClr val="bg1">
                    <a:alpha val="90000"/>
                  </a:schemeClr>
                </a:solidFill>
                <a:latin typeface="Lato Light"/>
                <a:cs typeface="Lato Light"/>
              </a:rPr>
              <a:t>β</a:t>
            </a:r>
            <a:r>
              <a:rPr lang="en-US" sz="2000" dirty="0" smtClean="0">
                <a:solidFill>
                  <a:schemeClr val="bg1">
                    <a:alpha val="90000"/>
                  </a:schemeClr>
                </a:solidFill>
                <a:latin typeface="Lato Light"/>
                <a:cs typeface="Lato Light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754163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1089853" y="1013389"/>
            <a:ext cx="6979625" cy="5389415"/>
            <a:chOff x="1089853" y="1013389"/>
            <a:chExt cx="6979625" cy="5389415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89853" y="1013389"/>
              <a:ext cx="6979625" cy="5389415"/>
            </a:xfrm>
            <a:prstGeom prst="rect">
              <a:avLst/>
            </a:prstGeom>
          </p:spPr>
        </p:pic>
        <p:pic>
          <p:nvPicPr>
            <p:cNvPr id="16" name="Picture 15" descr="tumblr_inline_ojmd0oVnx31ta78fg_540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15812" y="3434274"/>
              <a:ext cx="1661567" cy="1719194"/>
            </a:xfrm>
            <a:prstGeom prst="rect">
              <a:avLst/>
            </a:prstGeom>
          </p:spPr>
        </p:pic>
      </p:grpSp>
      <p:sp>
        <p:nvSpPr>
          <p:cNvPr id="5" name="TextBox 4"/>
          <p:cNvSpPr txBox="1"/>
          <p:nvPr/>
        </p:nvSpPr>
        <p:spPr>
          <a:xfrm>
            <a:off x="235187" y="151616"/>
            <a:ext cx="835377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 smtClean="0">
                <a:solidFill>
                  <a:prstClr val="white"/>
                </a:solidFill>
                <a:latin typeface="Lato Black"/>
                <a:cs typeface="Lato Black"/>
              </a:rPr>
              <a:t>Interrupted Time Series</a:t>
            </a:r>
            <a:endParaRPr lang="en-US" sz="5000" dirty="0">
              <a:solidFill>
                <a:prstClr val="white"/>
              </a:solidFill>
              <a:latin typeface="Lato Black"/>
              <a:cs typeface="Lato Black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999440" y="6480760"/>
            <a:ext cx="59078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prstClr val="white">
                    <a:alpha val="75000"/>
                  </a:prstClr>
                </a:solidFill>
                <a:latin typeface="Lato Regular"/>
                <a:cs typeface="Lato Regular"/>
              </a:rPr>
              <a:t>@drewfustin | PyData Ann Arbor | </a:t>
            </a:r>
            <a:r>
              <a:rPr lang="en-US" sz="1600" dirty="0" smtClean="0">
                <a:solidFill>
                  <a:prstClr val="white">
                    <a:alpha val="75000"/>
                  </a:prstClr>
                </a:solidFill>
                <a:latin typeface="Lato Regular"/>
                <a:cs typeface="Lato Regular"/>
              </a:rPr>
              <a:t>2017-12-07</a:t>
            </a:r>
            <a:endParaRPr lang="en-US" sz="1600" dirty="0">
              <a:solidFill>
                <a:prstClr val="white">
                  <a:alpha val="75000"/>
                </a:prstClr>
              </a:solidFill>
              <a:latin typeface="Lato Regular"/>
              <a:cs typeface="Lato Regular"/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1083814" y="3470742"/>
            <a:ext cx="569277" cy="901458"/>
          </a:xfrm>
          <a:prstGeom prst="straightConnector1">
            <a:avLst/>
          </a:prstGeom>
          <a:ln>
            <a:solidFill>
              <a:schemeClr val="tx2">
                <a:lumMod val="40000"/>
                <a:lumOff val="60000"/>
                <a:alpha val="9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03223" y="3011340"/>
            <a:ext cx="27396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>
                    <a:alpha val="90000"/>
                  </a:schemeClr>
                </a:solidFill>
                <a:latin typeface="Lato Light"/>
                <a:cs typeface="Lato Light"/>
              </a:rPr>
              <a:t>ARIMA (0, 1, 1)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4225782" y="2288281"/>
            <a:ext cx="2550795" cy="974435"/>
          </a:xfrm>
          <a:prstGeom prst="straightConnector1">
            <a:avLst/>
          </a:prstGeom>
          <a:ln>
            <a:solidFill>
              <a:schemeClr val="tx2">
                <a:lumMod val="40000"/>
                <a:lumOff val="60000"/>
                <a:alpha val="9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921311" y="2019359"/>
            <a:ext cx="273960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 smtClean="0">
                <a:solidFill>
                  <a:schemeClr val="bg1">
                    <a:alpha val="90000"/>
                  </a:schemeClr>
                </a:solidFill>
                <a:latin typeface="Lato Light"/>
                <a:cs typeface="Lato Light"/>
              </a:rPr>
              <a:t>Case statement:</a:t>
            </a:r>
          </a:p>
          <a:p>
            <a:pPr algn="r"/>
            <a:r>
              <a:rPr lang="en-US" sz="2000" dirty="0" smtClean="0">
                <a:solidFill>
                  <a:schemeClr val="bg1">
                    <a:alpha val="90000"/>
                  </a:schemeClr>
                </a:solidFill>
                <a:latin typeface="Lato Light"/>
                <a:cs typeface="Lato Light"/>
              </a:rPr>
              <a:t>left = control</a:t>
            </a:r>
          </a:p>
          <a:p>
            <a:pPr algn="r"/>
            <a:r>
              <a:rPr lang="en-US" sz="2000" dirty="0" smtClean="0">
                <a:solidFill>
                  <a:schemeClr val="bg1">
                    <a:alpha val="90000"/>
                  </a:schemeClr>
                </a:solidFill>
                <a:latin typeface="Lato Light"/>
                <a:cs typeface="Lato Light"/>
              </a:rPr>
              <a:t>right = variant</a:t>
            </a:r>
          </a:p>
          <a:p>
            <a:pPr algn="r"/>
            <a:r>
              <a:rPr lang="en-US" sz="2000" dirty="0" smtClean="0">
                <a:solidFill>
                  <a:schemeClr val="bg1">
                    <a:alpha val="90000"/>
                  </a:schemeClr>
                </a:solidFill>
                <a:latin typeface="Lato Light"/>
                <a:cs typeface="Lato Light"/>
              </a:rPr>
              <a:t>[effect size = </a:t>
            </a:r>
            <a:r>
              <a:rPr lang="el-GR" sz="2000" dirty="0" smtClean="0">
                <a:solidFill>
                  <a:schemeClr val="bg1">
                    <a:alpha val="90000"/>
                  </a:schemeClr>
                </a:solidFill>
                <a:latin typeface="Lato Light"/>
                <a:cs typeface="Lato Light"/>
              </a:rPr>
              <a:t>β</a:t>
            </a:r>
            <a:r>
              <a:rPr lang="en-US" sz="2000" dirty="0" smtClean="0">
                <a:solidFill>
                  <a:schemeClr val="bg1">
                    <a:alpha val="90000"/>
                  </a:schemeClr>
                </a:solidFill>
                <a:latin typeface="Lato Light"/>
                <a:cs typeface="Lato Light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754163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1089853" y="1013389"/>
            <a:ext cx="6979625" cy="5389415"/>
            <a:chOff x="1089853" y="1013389"/>
            <a:chExt cx="6979625" cy="5389415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89853" y="1013389"/>
              <a:ext cx="6979625" cy="5389415"/>
            </a:xfrm>
            <a:prstGeom prst="rect">
              <a:avLst/>
            </a:prstGeom>
          </p:spPr>
        </p:pic>
        <p:pic>
          <p:nvPicPr>
            <p:cNvPr id="16" name="Picture 15" descr="tumblr_inline_ojmd0oVnx31ta78fg_540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15812" y="3434274"/>
              <a:ext cx="1661567" cy="1719194"/>
            </a:xfrm>
            <a:prstGeom prst="rect">
              <a:avLst/>
            </a:prstGeom>
          </p:spPr>
        </p:pic>
      </p:grpSp>
      <p:sp>
        <p:nvSpPr>
          <p:cNvPr id="5" name="TextBox 4"/>
          <p:cNvSpPr txBox="1"/>
          <p:nvPr/>
        </p:nvSpPr>
        <p:spPr>
          <a:xfrm>
            <a:off x="235187" y="151616"/>
            <a:ext cx="835377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 smtClean="0">
                <a:solidFill>
                  <a:prstClr val="white"/>
                </a:solidFill>
                <a:latin typeface="Lato Black"/>
                <a:cs typeface="Lato Black"/>
              </a:rPr>
              <a:t>Interrupted Time Series</a:t>
            </a:r>
            <a:endParaRPr lang="en-US" sz="5000" dirty="0">
              <a:solidFill>
                <a:prstClr val="white"/>
              </a:solidFill>
              <a:latin typeface="Lato Black"/>
              <a:cs typeface="Lato Black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999440" y="6480760"/>
            <a:ext cx="59078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prstClr val="white">
                    <a:alpha val="75000"/>
                  </a:prstClr>
                </a:solidFill>
                <a:latin typeface="Lato Regular"/>
                <a:cs typeface="Lato Regular"/>
              </a:rPr>
              <a:t>@drewfustin | PyData Ann Arbor | </a:t>
            </a:r>
            <a:r>
              <a:rPr lang="en-US" sz="1600" dirty="0" smtClean="0">
                <a:solidFill>
                  <a:prstClr val="white">
                    <a:alpha val="75000"/>
                  </a:prstClr>
                </a:solidFill>
                <a:latin typeface="Lato Regular"/>
                <a:cs typeface="Lato Regular"/>
              </a:rPr>
              <a:t>2017-12-07</a:t>
            </a:r>
            <a:endParaRPr lang="en-US" sz="1600" dirty="0">
              <a:solidFill>
                <a:prstClr val="white">
                  <a:alpha val="75000"/>
                </a:prstClr>
              </a:solidFill>
              <a:latin typeface="Lato Regular"/>
              <a:cs typeface="Lato Regular"/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1083814" y="3470742"/>
            <a:ext cx="569277" cy="901458"/>
          </a:xfrm>
          <a:prstGeom prst="straightConnector1">
            <a:avLst/>
          </a:prstGeom>
          <a:ln>
            <a:solidFill>
              <a:schemeClr val="tx2">
                <a:lumMod val="40000"/>
                <a:lumOff val="60000"/>
                <a:alpha val="9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03223" y="3011340"/>
            <a:ext cx="27396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>
                    <a:alpha val="90000"/>
                  </a:schemeClr>
                </a:solidFill>
                <a:latin typeface="Lato Light"/>
                <a:cs typeface="Lato Light"/>
              </a:rPr>
              <a:t>ARIMA (0, 1, 1)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4225782" y="2288281"/>
            <a:ext cx="2550795" cy="974435"/>
          </a:xfrm>
          <a:prstGeom prst="straightConnector1">
            <a:avLst/>
          </a:prstGeom>
          <a:ln>
            <a:solidFill>
              <a:schemeClr val="tx2">
                <a:lumMod val="40000"/>
                <a:lumOff val="60000"/>
                <a:alpha val="9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921311" y="2019359"/>
            <a:ext cx="273960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 smtClean="0">
                <a:solidFill>
                  <a:schemeClr val="bg1">
                    <a:alpha val="90000"/>
                  </a:schemeClr>
                </a:solidFill>
                <a:latin typeface="Lato Light"/>
                <a:cs typeface="Lato Light"/>
              </a:rPr>
              <a:t>Case statement:</a:t>
            </a:r>
          </a:p>
          <a:p>
            <a:pPr algn="r"/>
            <a:r>
              <a:rPr lang="en-US" sz="2000" dirty="0" smtClean="0">
                <a:solidFill>
                  <a:schemeClr val="bg1">
                    <a:alpha val="90000"/>
                  </a:schemeClr>
                </a:solidFill>
                <a:latin typeface="Lato Light"/>
                <a:cs typeface="Lato Light"/>
              </a:rPr>
              <a:t>left = control</a:t>
            </a:r>
          </a:p>
          <a:p>
            <a:pPr algn="r"/>
            <a:r>
              <a:rPr lang="en-US" sz="2000" dirty="0" smtClean="0">
                <a:solidFill>
                  <a:schemeClr val="bg1">
                    <a:alpha val="90000"/>
                  </a:schemeClr>
                </a:solidFill>
                <a:latin typeface="Lato Light"/>
                <a:cs typeface="Lato Light"/>
              </a:rPr>
              <a:t>right = variant</a:t>
            </a:r>
          </a:p>
          <a:p>
            <a:pPr algn="r"/>
            <a:r>
              <a:rPr lang="en-US" sz="2000" dirty="0" smtClean="0">
                <a:solidFill>
                  <a:schemeClr val="bg1">
                    <a:alpha val="90000"/>
                  </a:schemeClr>
                </a:solidFill>
                <a:latin typeface="Lato Light"/>
                <a:cs typeface="Lato Light"/>
              </a:rPr>
              <a:t>[effect size = </a:t>
            </a:r>
            <a:r>
              <a:rPr lang="el-GR" sz="2000" dirty="0" smtClean="0">
                <a:solidFill>
                  <a:schemeClr val="bg1">
                    <a:alpha val="90000"/>
                  </a:schemeClr>
                </a:solidFill>
                <a:latin typeface="Lato Light"/>
                <a:cs typeface="Lato Light"/>
              </a:rPr>
              <a:t>β</a:t>
            </a:r>
            <a:r>
              <a:rPr lang="en-US" sz="2000" dirty="0" smtClean="0">
                <a:solidFill>
                  <a:schemeClr val="bg1">
                    <a:alpha val="90000"/>
                  </a:schemeClr>
                </a:solidFill>
                <a:latin typeface="Lato Light"/>
                <a:cs typeface="Lato Light"/>
              </a:rPr>
              <a:t>]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2375634" y="5485305"/>
            <a:ext cx="251795" cy="317513"/>
          </a:xfrm>
          <a:prstGeom prst="straightConnector1">
            <a:avLst/>
          </a:prstGeom>
          <a:ln>
            <a:solidFill>
              <a:schemeClr val="tx2">
                <a:lumMod val="40000"/>
                <a:lumOff val="60000"/>
                <a:alpha val="9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283287" y="5675097"/>
            <a:ext cx="27396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>
                    <a:alpha val="90000"/>
                  </a:schemeClr>
                </a:solidFill>
                <a:latin typeface="Lato Light"/>
                <a:cs typeface="Lato Light"/>
              </a:rPr>
              <a:t>Looping in </a:t>
            </a:r>
            <a:r>
              <a:rPr lang="en-US" sz="2000" dirty="0" err="1" smtClean="0">
                <a:solidFill>
                  <a:schemeClr val="bg1">
                    <a:alpha val="90000"/>
                  </a:schemeClr>
                </a:solidFill>
                <a:latin typeface="Lato Light"/>
                <a:cs typeface="Lato Light"/>
              </a:rPr>
              <a:t>Theano</a:t>
            </a:r>
            <a:endParaRPr lang="en-US" sz="2000" dirty="0" smtClean="0">
              <a:solidFill>
                <a:schemeClr val="bg1">
                  <a:alpha val="90000"/>
                </a:schemeClr>
              </a:solidFill>
              <a:latin typeface="Lato Light"/>
              <a:cs typeface="Lato Light"/>
            </a:endParaRPr>
          </a:p>
        </p:txBody>
      </p:sp>
    </p:spTree>
    <p:extLst>
      <p:ext uri="{BB962C8B-B14F-4D97-AF65-F5344CB8AC3E}">
        <p14:creationId xmlns:p14="http://schemas.microsoft.com/office/powerpoint/2010/main" val="3219812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imgtemp_kqnzia-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187" y="1464339"/>
            <a:ext cx="2611194" cy="27917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9824" y="2323483"/>
            <a:ext cx="6152564" cy="416378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35187" y="151616"/>
            <a:ext cx="835377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 smtClean="0">
                <a:solidFill>
                  <a:prstClr val="white"/>
                </a:solidFill>
                <a:latin typeface="Lato Black"/>
                <a:cs typeface="Lato Black"/>
              </a:rPr>
              <a:t>Interrupted Time Series</a:t>
            </a:r>
            <a:endParaRPr lang="en-US" sz="5000" dirty="0">
              <a:solidFill>
                <a:prstClr val="white"/>
              </a:solidFill>
              <a:latin typeface="Lato Black"/>
              <a:cs typeface="Lato Black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999440" y="6480760"/>
            <a:ext cx="59078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prstClr val="white">
                    <a:alpha val="75000"/>
                  </a:prstClr>
                </a:solidFill>
                <a:latin typeface="Lato Regular"/>
                <a:cs typeface="Lato Regular"/>
              </a:rPr>
              <a:t>@drewfustin | PyData Ann Arbor | </a:t>
            </a:r>
            <a:r>
              <a:rPr lang="en-US" sz="1600" dirty="0" smtClean="0">
                <a:solidFill>
                  <a:prstClr val="white">
                    <a:alpha val="75000"/>
                  </a:prstClr>
                </a:solidFill>
                <a:latin typeface="Lato Regular"/>
                <a:cs typeface="Lato Regular"/>
              </a:rPr>
              <a:t>2017-12-07</a:t>
            </a:r>
            <a:endParaRPr lang="en-US" sz="1600" dirty="0">
              <a:solidFill>
                <a:prstClr val="white">
                  <a:alpha val="75000"/>
                </a:prstClr>
              </a:solidFill>
              <a:latin typeface="Lato Regular"/>
              <a:cs typeface="Lato Regular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46381" y="1149615"/>
            <a:ext cx="3400169" cy="1173868"/>
          </a:xfrm>
          <a:prstGeom prst="rect">
            <a:avLst/>
          </a:prstGeom>
        </p:spPr>
      </p:pic>
      <p:cxnSp>
        <p:nvCxnSpPr>
          <p:cNvPr id="16" name="Straight Arrow Connector 15"/>
          <p:cNvCxnSpPr/>
          <p:nvPr/>
        </p:nvCxnSpPr>
        <p:spPr>
          <a:xfrm>
            <a:off x="2080048" y="2074116"/>
            <a:ext cx="766333" cy="1648446"/>
          </a:xfrm>
          <a:prstGeom prst="straightConnector1">
            <a:avLst/>
          </a:prstGeom>
          <a:ln>
            <a:solidFill>
              <a:schemeClr val="tx2">
                <a:lumMod val="40000"/>
                <a:lumOff val="60000"/>
                <a:alpha val="9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42324" y="1058453"/>
            <a:ext cx="256153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>
                    <a:alpha val="90000"/>
                  </a:schemeClr>
                </a:solidFill>
                <a:latin typeface="Lato Light"/>
                <a:cs typeface="Lato Light"/>
              </a:rPr>
              <a:t>effect size </a:t>
            </a:r>
            <a:r>
              <a:rPr lang="en-US" sz="2000" dirty="0" smtClean="0">
                <a:solidFill>
                  <a:schemeClr val="bg1">
                    <a:alpha val="90000"/>
                  </a:schemeClr>
                </a:solidFill>
                <a:latin typeface="Lato Light"/>
                <a:cs typeface="Lato Light"/>
              </a:rPr>
              <a:t>estimation</a:t>
            </a:r>
          </a:p>
          <a:p>
            <a:endParaRPr lang="en-US" sz="2000" dirty="0">
              <a:solidFill>
                <a:schemeClr val="bg1">
                  <a:alpha val="90000"/>
                </a:schemeClr>
              </a:solidFill>
              <a:latin typeface="Lato Light"/>
              <a:cs typeface="Lato Light"/>
            </a:endParaRPr>
          </a:p>
          <a:p>
            <a:r>
              <a:rPr lang="en-US" sz="2000" dirty="0" smtClean="0">
                <a:solidFill>
                  <a:schemeClr val="bg1">
                    <a:alpha val="90000"/>
                  </a:schemeClr>
                </a:solidFill>
                <a:latin typeface="Lato Light"/>
                <a:cs typeface="Lato Light"/>
              </a:rPr>
              <a:t>after 2 observations</a:t>
            </a:r>
            <a:endParaRPr lang="en-US" sz="2000" dirty="0" smtClean="0">
              <a:solidFill>
                <a:schemeClr val="bg1">
                  <a:alpha val="90000"/>
                </a:schemeClr>
              </a:solidFill>
              <a:latin typeface="Lato Light"/>
              <a:cs typeface="Lato Light"/>
            </a:endParaRPr>
          </a:p>
        </p:txBody>
      </p:sp>
    </p:spTree>
    <p:extLst>
      <p:ext uri="{BB962C8B-B14F-4D97-AF65-F5344CB8AC3E}">
        <p14:creationId xmlns:p14="http://schemas.microsoft.com/office/powerpoint/2010/main" val="3334716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2342" y="1954149"/>
            <a:ext cx="6801209" cy="456420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35187" y="151616"/>
            <a:ext cx="835377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 smtClean="0">
                <a:solidFill>
                  <a:prstClr val="white"/>
                </a:solidFill>
                <a:latin typeface="Lato Black"/>
                <a:cs typeface="Lato Black"/>
              </a:rPr>
              <a:t>Interrupted Time Series</a:t>
            </a:r>
            <a:endParaRPr lang="en-US" sz="5000" dirty="0">
              <a:solidFill>
                <a:prstClr val="white"/>
              </a:solidFill>
              <a:latin typeface="Lato Black"/>
              <a:cs typeface="Lato Black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999440" y="6480760"/>
            <a:ext cx="59078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prstClr val="white">
                    <a:alpha val="75000"/>
                  </a:prstClr>
                </a:solidFill>
                <a:latin typeface="Lato Regular"/>
                <a:cs typeface="Lato Regular"/>
              </a:rPr>
              <a:t>@drewfustin | PyData Ann Arbor | </a:t>
            </a:r>
            <a:r>
              <a:rPr lang="en-US" sz="1600" dirty="0" smtClean="0">
                <a:solidFill>
                  <a:prstClr val="white">
                    <a:alpha val="75000"/>
                  </a:prstClr>
                </a:solidFill>
                <a:latin typeface="Lato Regular"/>
                <a:cs typeface="Lato Regular"/>
              </a:rPr>
              <a:t>2017-12-07</a:t>
            </a:r>
            <a:endParaRPr lang="en-US" sz="1600" dirty="0">
              <a:solidFill>
                <a:prstClr val="white">
                  <a:alpha val="75000"/>
                </a:prstClr>
              </a:solidFill>
              <a:latin typeface="Lato Regular"/>
              <a:cs typeface="Lato Regular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-218959" y="1125222"/>
            <a:ext cx="91440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en-US" sz="2500" dirty="0" smtClean="0">
                <a:solidFill>
                  <a:prstClr val="white">
                    <a:alpha val="90000"/>
                  </a:prstClr>
                </a:solidFill>
                <a:latin typeface="Lato Regular"/>
                <a:cs typeface="Lato Regular"/>
              </a:rPr>
              <a:t>Estimation of </a:t>
            </a:r>
            <a:r>
              <a:rPr lang="el-GR" sz="2500" dirty="0" smtClean="0">
                <a:solidFill>
                  <a:prstClr val="white">
                    <a:alpha val="90000"/>
                  </a:prstClr>
                </a:solidFill>
                <a:latin typeface="Lato Regular"/>
                <a:cs typeface="Lato Regular"/>
              </a:rPr>
              <a:t>ω</a:t>
            </a:r>
            <a:r>
              <a:rPr lang="en-US" sz="2500" dirty="0" smtClean="0">
                <a:solidFill>
                  <a:prstClr val="white">
                    <a:alpha val="90000"/>
                  </a:prstClr>
                </a:solidFill>
                <a:latin typeface="Lato Regular"/>
                <a:cs typeface="Lato Regular"/>
              </a:rPr>
              <a:t> when effect size is 10% in reality </a:t>
            </a:r>
          </a:p>
          <a:p>
            <a:pPr lvl="1" algn="ctr"/>
            <a:r>
              <a:rPr lang="en-US" sz="2500" dirty="0" smtClean="0">
                <a:solidFill>
                  <a:prstClr val="white">
                    <a:alpha val="90000"/>
                  </a:prstClr>
                </a:solidFill>
                <a:latin typeface="Lato Regular"/>
                <a:cs typeface="Lato Regular"/>
              </a:rPr>
              <a:t>compared to  when there is no effect size in reality</a:t>
            </a:r>
            <a:endParaRPr lang="en-US" sz="2500" dirty="0" smtClean="0">
              <a:solidFill>
                <a:prstClr val="white">
                  <a:alpha val="90000"/>
                </a:prstClr>
              </a:solidFill>
              <a:latin typeface="Lato Light"/>
              <a:cs typeface="Lato Light"/>
            </a:endParaRPr>
          </a:p>
        </p:txBody>
      </p:sp>
    </p:spTree>
    <p:extLst>
      <p:ext uri="{BB962C8B-B14F-4D97-AF65-F5344CB8AC3E}">
        <p14:creationId xmlns:p14="http://schemas.microsoft.com/office/powerpoint/2010/main" val="32393482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2342" y="1954149"/>
            <a:ext cx="6801209" cy="456420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35187" y="151616"/>
            <a:ext cx="835377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 smtClean="0">
                <a:solidFill>
                  <a:prstClr val="white"/>
                </a:solidFill>
                <a:latin typeface="Lato Black"/>
                <a:cs typeface="Lato Black"/>
              </a:rPr>
              <a:t>Interrupted Time Series</a:t>
            </a:r>
            <a:endParaRPr lang="en-US" sz="5000" dirty="0">
              <a:solidFill>
                <a:prstClr val="white"/>
              </a:solidFill>
              <a:latin typeface="Lato Black"/>
              <a:cs typeface="Lato Black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999440" y="6480760"/>
            <a:ext cx="59078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prstClr val="white">
                    <a:alpha val="75000"/>
                  </a:prstClr>
                </a:solidFill>
                <a:latin typeface="Lato Regular"/>
                <a:cs typeface="Lato Regular"/>
              </a:rPr>
              <a:t>@drewfustin | PyData Ann Arbor | </a:t>
            </a:r>
            <a:r>
              <a:rPr lang="en-US" sz="1600" dirty="0" smtClean="0">
                <a:solidFill>
                  <a:prstClr val="white">
                    <a:alpha val="75000"/>
                  </a:prstClr>
                </a:solidFill>
                <a:latin typeface="Lato Regular"/>
                <a:cs typeface="Lato Regular"/>
              </a:rPr>
              <a:t>2017-12-07</a:t>
            </a:r>
            <a:endParaRPr lang="en-US" sz="1600" dirty="0">
              <a:solidFill>
                <a:prstClr val="white">
                  <a:alpha val="75000"/>
                </a:prstClr>
              </a:solidFill>
              <a:latin typeface="Lato Regular"/>
              <a:cs typeface="Lato Regular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-218959" y="1125222"/>
            <a:ext cx="91440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en-US" sz="2500" dirty="0" smtClean="0">
                <a:solidFill>
                  <a:prstClr val="white">
                    <a:alpha val="90000"/>
                  </a:prstClr>
                </a:solidFill>
                <a:latin typeface="Lato Regular"/>
                <a:cs typeface="Lato Regular"/>
              </a:rPr>
              <a:t>Estimation of </a:t>
            </a:r>
            <a:r>
              <a:rPr lang="el-GR" sz="2500" dirty="0" smtClean="0">
                <a:solidFill>
                  <a:prstClr val="white">
                    <a:alpha val="90000"/>
                  </a:prstClr>
                </a:solidFill>
                <a:latin typeface="Lato Regular"/>
                <a:cs typeface="Lato Regular"/>
              </a:rPr>
              <a:t>ω</a:t>
            </a:r>
            <a:r>
              <a:rPr lang="en-US" sz="2500" dirty="0" smtClean="0">
                <a:solidFill>
                  <a:prstClr val="white">
                    <a:alpha val="90000"/>
                  </a:prstClr>
                </a:solidFill>
                <a:latin typeface="Lato Regular"/>
                <a:cs typeface="Lato Regular"/>
              </a:rPr>
              <a:t> when effect size is 10% in reality </a:t>
            </a:r>
          </a:p>
          <a:p>
            <a:pPr lvl="1" algn="ctr"/>
            <a:r>
              <a:rPr lang="en-US" sz="2500" dirty="0" smtClean="0">
                <a:solidFill>
                  <a:prstClr val="white">
                    <a:alpha val="90000"/>
                  </a:prstClr>
                </a:solidFill>
                <a:latin typeface="Lato Regular"/>
                <a:cs typeface="Lato Regular"/>
              </a:rPr>
              <a:t>compared to  when there is no effect size in reality</a:t>
            </a:r>
            <a:endParaRPr lang="en-US" sz="2500" dirty="0" smtClean="0">
              <a:solidFill>
                <a:prstClr val="white">
                  <a:alpha val="90000"/>
                </a:prstClr>
              </a:solidFill>
              <a:latin typeface="Lato Light"/>
              <a:cs typeface="Lato Ligh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937734" y="2096013"/>
            <a:ext cx="33280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tx1">
                    <a:alpha val="90000"/>
                  </a:schemeClr>
                </a:solidFill>
                <a:latin typeface="Lato Regular"/>
                <a:cs typeface="Lato Regular"/>
              </a:rPr>
              <a:t>drift </a:t>
            </a:r>
            <a:r>
              <a:rPr lang="en-US" sz="2000" dirty="0" smtClean="0">
                <a:solidFill>
                  <a:schemeClr val="tx1">
                    <a:alpha val="90000"/>
                  </a:schemeClr>
                </a:solidFill>
                <a:latin typeface="Lato Regular"/>
                <a:cs typeface="Lato Regular"/>
              </a:rPr>
              <a:t>on the “no effect” curve suggests model does not match reality on long time horizons for forecasts</a:t>
            </a:r>
            <a:endParaRPr lang="en-US" sz="2000" dirty="0" smtClean="0">
              <a:solidFill>
                <a:schemeClr val="tx1">
                  <a:alpha val="90000"/>
                </a:schemeClr>
              </a:solidFill>
              <a:latin typeface="Lato Regular"/>
              <a:cs typeface="Lat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4901565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iphy (1)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48853" y="0"/>
            <a:ext cx="1041094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35187" y="151616"/>
            <a:ext cx="835377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 smtClean="0">
                <a:solidFill>
                  <a:prstClr val="white"/>
                </a:solidFill>
                <a:latin typeface="Lato Black"/>
                <a:cs typeface="Lato Black"/>
              </a:rPr>
              <a:t>Interrupted Time Series</a:t>
            </a:r>
            <a:endParaRPr lang="en-US" sz="5000" dirty="0">
              <a:solidFill>
                <a:prstClr val="white"/>
              </a:solidFill>
              <a:latin typeface="Lato Black"/>
              <a:cs typeface="Lato Black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999440" y="6480760"/>
            <a:ext cx="59078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prstClr val="white">
                    <a:alpha val="75000"/>
                  </a:prstClr>
                </a:solidFill>
                <a:latin typeface="Lato Regular"/>
                <a:cs typeface="Lato Regular"/>
              </a:rPr>
              <a:t>@drewfustin | PyData Ann Arbor | </a:t>
            </a:r>
            <a:r>
              <a:rPr lang="en-US" sz="1600" dirty="0" smtClean="0">
                <a:solidFill>
                  <a:prstClr val="white">
                    <a:alpha val="75000"/>
                  </a:prstClr>
                </a:solidFill>
                <a:latin typeface="Lato Regular"/>
                <a:cs typeface="Lato Regular"/>
              </a:rPr>
              <a:t>2017-12-07</a:t>
            </a:r>
            <a:endParaRPr lang="en-US" sz="1600" dirty="0">
              <a:solidFill>
                <a:prstClr val="white">
                  <a:alpha val="75000"/>
                </a:prstClr>
              </a:solidFill>
              <a:latin typeface="Lato Regular"/>
              <a:cs typeface="Lat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20799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35187" y="151616"/>
            <a:ext cx="835377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 smtClean="0">
                <a:solidFill>
                  <a:prstClr val="white"/>
                </a:solidFill>
                <a:latin typeface="Lato Black"/>
                <a:cs typeface="Lato Black"/>
              </a:rPr>
              <a:t>Experimentation is easy!</a:t>
            </a:r>
            <a:endParaRPr lang="en-US" sz="5000" dirty="0">
              <a:solidFill>
                <a:prstClr val="white"/>
              </a:solidFill>
              <a:latin typeface="Lato Black"/>
              <a:cs typeface="Lato Black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8" y="1332559"/>
            <a:ext cx="9144000" cy="483177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999440" y="6480760"/>
            <a:ext cx="59078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prstClr val="white">
                    <a:alpha val="75000"/>
                  </a:prstClr>
                </a:solidFill>
                <a:latin typeface="Lato Regular"/>
                <a:cs typeface="Lato Regular"/>
              </a:rPr>
              <a:t>@drewfustin | PyData Ann Arbor | </a:t>
            </a:r>
            <a:r>
              <a:rPr lang="en-US" sz="1600" dirty="0" smtClean="0">
                <a:solidFill>
                  <a:prstClr val="white">
                    <a:alpha val="75000"/>
                  </a:prstClr>
                </a:solidFill>
                <a:latin typeface="Lato Regular"/>
                <a:cs typeface="Lato Regular"/>
              </a:rPr>
              <a:t>2017-12-07</a:t>
            </a:r>
            <a:endParaRPr lang="en-US" sz="1600" dirty="0">
              <a:solidFill>
                <a:prstClr val="white">
                  <a:alpha val="75000"/>
                </a:prstClr>
              </a:solidFill>
              <a:latin typeface="Lato Regular"/>
              <a:cs typeface="Lat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8721474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235188" y="151616"/>
            <a:ext cx="419224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>
                <a:solidFill>
                  <a:prstClr val="white"/>
                </a:solidFill>
                <a:latin typeface="Lato Black"/>
                <a:cs typeface="Lato Black"/>
              </a:rPr>
              <a:t>Interrupted </a:t>
            </a:r>
          </a:p>
          <a:p>
            <a:r>
              <a:rPr lang="en-US" sz="5000" dirty="0">
                <a:solidFill>
                  <a:prstClr val="white"/>
                </a:solidFill>
                <a:latin typeface="Lato Black"/>
                <a:cs typeface="Lato Black"/>
              </a:rPr>
              <a:t>Time Series </a:t>
            </a:r>
          </a:p>
          <a:p>
            <a:r>
              <a:rPr lang="en-US" sz="5000" dirty="0">
                <a:solidFill>
                  <a:prstClr val="white"/>
                </a:solidFill>
                <a:latin typeface="Lato Black"/>
                <a:cs typeface="Lato Black"/>
              </a:rPr>
              <a:t>Experiments </a:t>
            </a:r>
          </a:p>
          <a:p>
            <a:r>
              <a:rPr lang="en-US" sz="5000" dirty="0">
                <a:solidFill>
                  <a:prstClr val="white"/>
                </a:solidFill>
                <a:latin typeface="Lato Black"/>
                <a:cs typeface="Lato Black"/>
              </a:rPr>
              <a:t>in Python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35187" y="3923068"/>
            <a:ext cx="368160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500" dirty="0" smtClean="0">
                <a:solidFill>
                  <a:srgbClr val="FFFFFF">
                    <a:alpha val="90000"/>
                  </a:srgbClr>
                </a:solidFill>
                <a:latin typeface="Lato Black"/>
                <a:cs typeface="Lato Black"/>
              </a:rPr>
              <a:t>Drew Fustin</a:t>
            </a:r>
          </a:p>
          <a:p>
            <a:pPr lvl="0"/>
            <a:r>
              <a:rPr lang="en-US" sz="2500" dirty="0" smtClean="0">
                <a:solidFill>
                  <a:srgbClr val="FFFFFF">
                    <a:alpha val="90000"/>
                  </a:srgbClr>
                </a:solidFill>
                <a:latin typeface="Lato Bold"/>
                <a:cs typeface="Lato Bold"/>
              </a:rPr>
              <a:t>Automaton </a:t>
            </a:r>
            <a:r>
              <a:rPr lang="en-US" sz="2500" dirty="0">
                <a:solidFill>
                  <a:srgbClr val="FFFFFF">
                    <a:alpha val="90000"/>
                  </a:srgbClr>
                </a:solidFill>
                <a:latin typeface="Lato Bold"/>
                <a:cs typeface="Lato Bold"/>
              </a:rPr>
              <a:t>Data</a:t>
            </a:r>
          </a:p>
          <a:p>
            <a:pPr lvl="0"/>
            <a:r>
              <a:rPr lang="en-US" sz="2000" dirty="0">
                <a:solidFill>
                  <a:srgbClr val="FFFFFF">
                    <a:alpha val="90000"/>
                  </a:srgbClr>
                </a:solidFill>
                <a:latin typeface="Lato Black"/>
                <a:cs typeface="Lato Black"/>
              </a:rPr>
              <a:t>	</a:t>
            </a:r>
            <a:r>
              <a:rPr lang="en-US" sz="2000" i="1" dirty="0">
                <a:solidFill>
                  <a:srgbClr val="FFFFFF">
                    <a:alpha val="90000"/>
                  </a:srgbClr>
                </a:solidFill>
                <a:latin typeface="Lato Bold Italic"/>
                <a:cs typeface="Lato Bold Italic"/>
              </a:rPr>
              <a:t>available for hire!</a:t>
            </a:r>
          </a:p>
          <a:p>
            <a:pPr lvl="0"/>
            <a:r>
              <a:rPr lang="en-US" sz="2000" dirty="0">
                <a:solidFill>
                  <a:srgbClr val="FFFFFF">
                    <a:alpha val="90000"/>
                  </a:srgbClr>
                </a:solidFill>
                <a:latin typeface="Lato Light"/>
                <a:cs typeface="Lato Light"/>
              </a:rPr>
              <a:t>	drew@automatondata.com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4427427" y="3452198"/>
            <a:ext cx="3978348" cy="2203749"/>
            <a:chOff x="175007" y="3875086"/>
            <a:chExt cx="4434622" cy="2351644"/>
          </a:xfrm>
        </p:grpSpPr>
        <p:grpSp>
          <p:nvGrpSpPr>
            <p:cNvPr id="9" name="Group 8"/>
            <p:cNvGrpSpPr/>
            <p:nvPr/>
          </p:nvGrpSpPr>
          <p:grpSpPr>
            <a:xfrm>
              <a:off x="175007" y="3875086"/>
              <a:ext cx="4359683" cy="2028080"/>
              <a:chOff x="-1485858" y="4196199"/>
              <a:chExt cx="4359683" cy="2028080"/>
            </a:xfrm>
          </p:grpSpPr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67843" y="4837909"/>
                <a:ext cx="1378216" cy="865081"/>
              </a:xfrm>
              <a:prstGeom prst="rect">
                <a:avLst/>
              </a:prstGeom>
            </p:spPr>
          </p:pic>
          <p:sp>
            <p:nvSpPr>
              <p:cNvPr id="12" name="TextBox 11"/>
              <p:cNvSpPr txBox="1"/>
              <p:nvPr/>
            </p:nvSpPr>
            <p:spPr>
              <a:xfrm>
                <a:off x="640077" y="4196199"/>
                <a:ext cx="2233748" cy="3941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rgbClr val="FFFFFF">
                        <a:alpha val="90000"/>
                      </a:srgbClr>
                    </a:solidFill>
                    <a:latin typeface="Lato Light"/>
                    <a:ea typeface="Lato Thin" charset="0"/>
                    <a:cs typeface="Lato Light"/>
                  </a:rPr>
                  <a:t>Data Scientist</a:t>
                </a:r>
                <a:endParaRPr lang="en-US" dirty="0">
                  <a:solidFill>
                    <a:srgbClr val="FFFFFF">
                      <a:alpha val="90000"/>
                    </a:srgbClr>
                  </a:solidFill>
                  <a:latin typeface="Lato Light"/>
                  <a:ea typeface="Lato Thin" charset="0"/>
                  <a:cs typeface="Lato Light"/>
                </a:endParaRPr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-1485858" y="4196199"/>
                <a:ext cx="223374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rgbClr val="FFFFFF"/>
                    </a:solidFill>
                    <a:latin typeface="Lato Light"/>
                    <a:ea typeface="Lato Thin" charset="0"/>
                    <a:cs typeface="Lato Light"/>
                  </a:rPr>
                  <a:t>PhD, Physics</a:t>
                </a:r>
                <a:endParaRPr lang="en-US" dirty="0">
                  <a:solidFill>
                    <a:srgbClr val="FFFFFF"/>
                  </a:solidFill>
                  <a:latin typeface="Lato Light"/>
                  <a:ea typeface="Lato Thin" charset="0"/>
                  <a:cs typeface="Lato Light"/>
                </a:endParaRPr>
              </a:p>
            </p:txBody>
          </p:sp>
          <p:pic>
            <p:nvPicPr>
              <p:cNvPr id="14" name="Picture 13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863303" y="5026565"/>
                <a:ext cx="988637" cy="1197714"/>
              </a:xfrm>
              <a:prstGeom prst="rect">
                <a:avLst/>
              </a:prstGeom>
            </p:spPr>
          </p:pic>
        </p:grpSp>
        <p:pic>
          <p:nvPicPr>
            <p:cNvPr id="10" name="Picture 9" descr="1500x800GH_v2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20148" y="5597656"/>
              <a:ext cx="2389481" cy="629074"/>
            </a:xfrm>
            <a:prstGeom prst="rect">
              <a:avLst/>
            </a:prstGeom>
          </p:spPr>
        </p:pic>
      </p:grpSp>
      <p:sp>
        <p:nvSpPr>
          <p:cNvPr id="17" name="TextBox 16"/>
          <p:cNvSpPr txBox="1"/>
          <p:nvPr/>
        </p:nvSpPr>
        <p:spPr>
          <a:xfrm>
            <a:off x="2999440" y="6480760"/>
            <a:ext cx="59078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prstClr val="white">
                    <a:alpha val="75000"/>
                  </a:prstClr>
                </a:solidFill>
                <a:latin typeface="Lato Regular"/>
                <a:cs typeface="Lato Regular"/>
              </a:rPr>
              <a:t>@drewfustin | PyData Ann Arbor | </a:t>
            </a:r>
            <a:r>
              <a:rPr lang="en-US" sz="1600" dirty="0" smtClean="0">
                <a:solidFill>
                  <a:prstClr val="white">
                    <a:alpha val="75000"/>
                  </a:prstClr>
                </a:solidFill>
                <a:latin typeface="Lato Regular"/>
                <a:cs typeface="Lato Regular"/>
              </a:rPr>
              <a:t>2017-12-07</a:t>
            </a:r>
            <a:endParaRPr lang="en-US" sz="1600" dirty="0">
              <a:solidFill>
                <a:prstClr val="white">
                  <a:alpha val="75000"/>
                </a:prstClr>
              </a:solidFill>
              <a:latin typeface="Lato Regular"/>
              <a:cs typeface="Lato Regular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99407" y="5655947"/>
            <a:ext cx="835377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1000" dirty="0">
              <a:solidFill>
                <a:prstClr val="white">
                  <a:alpha val="90000"/>
                </a:prstClr>
              </a:solidFill>
              <a:latin typeface="Lato Light"/>
              <a:cs typeface="Lato Light"/>
            </a:endParaRPr>
          </a:p>
          <a:p>
            <a:pPr algn="ctr"/>
            <a:r>
              <a:rPr lang="en-US" sz="2500" i="1" dirty="0">
                <a:solidFill>
                  <a:prstClr val="white">
                    <a:alpha val="90000"/>
                  </a:prstClr>
                </a:solidFill>
                <a:latin typeface="Lato Light"/>
                <a:cs typeface="Lato Light"/>
              </a:rPr>
              <a:t>github.com/drewfustin/talks__time-series-experiments</a:t>
            </a:r>
          </a:p>
        </p:txBody>
      </p:sp>
      <p:pic>
        <p:nvPicPr>
          <p:cNvPr id="18" name="Picture 17" descr="download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3125" y="1196232"/>
            <a:ext cx="1193800" cy="1079500"/>
          </a:xfrm>
          <a:prstGeom prst="rect">
            <a:avLst/>
          </a:prstGeom>
        </p:spPr>
      </p:pic>
      <p:pic>
        <p:nvPicPr>
          <p:cNvPr id="19" name="Picture 18" descr="tumblr_inline_ojmd0oVnx31ta78fg_540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6601" y="877627"/>
            <a:ext cx="1661567" cy="1719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5627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35187" y="151616"/>
            <a:ext cx="890881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 smtClean="0">
                <a:solidFill>
                  <a:prstClr val="white"/>
                </a:solidFill>
                <a:latin typeface="Lato Black"/>
                <a:cs typeface="Lato Black"/>
              </a:rPr>
              <a:t>Experimentation can be hard</a:t>
            </a:r>
            <a:endParaRPr lang="en-US" sz="5000" dirty="0">
              <a:solidFill>
                <a:prstClr val="white"/>
              </a:solidFill>
              <a:latin typeface="Lato Black"/>
              <a:cs typeface="Lato Black"/>
            </a:endParaRPr>
          </a:p>
        </p:txBody>
      </p:sp>
      <p:pic>
        <p:nvPicPr>
          <p:cNvPr id="6" name="Picture 5" descr="fa5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8" y="1167279"/>
            <a:ext cx="9142502" cy="515158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999440" y="6480760"/>
            <a:ext cx="59078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prstClr val="white">
                    <a:alpha val="75000"/>
                  </a:prstClr>
                </a:solidFill>
                <a:latin typeface="Lato Regular"/>
                <a:cs typeface="Lato Regular"/>
              </a:rPr>
              <a:t>@drewfustin | PyData Ann Arbor | </a:t>
            </a:r>
            <a:r>
              <a:rPr lang="en-US" sz="1600" dirty="0" smtClean="0">
                <a:solidFill>
                  <a:prstClr val="white">
                    <a:alpha val="75000"/>
                  </a:prstClr>
                </a:solidFill>
                <a:latin typeface="Lato Regular"/>
                <a:cs typeface="Lato Regular"/>
              </a:rPr>
              <a:t>2017-12-07</a:t>
            </a:r>
            <a:endParaRPr lang="en-US" sz="1600" dirty="0">
              <a:solidFill>
                <a:prstClr val="white">
                  <a:alpha val="75000"/>
                </a:prstClr>
              </a:solidFill>
              <a:latin typeface="Lato Regular"/>
              <a:cs typeface="Lat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8330003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6362</TotalTime>
  <Words>2282</Words>
  <Application>Microsoft Macintosh PowerPoint</Application>
  <PresentationFormat>On-screen Show (4:3)</PresentationFormat>
  <Paragraphs>361</Paragraphs>
  <Slides>80</Slides>
  <Notes>9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80</vt:i4>
      </vt:variant>
    </vt:vector>
  </HeadingPairs>
  <TitlesOfParts>
    <vt:vector size="81" baseType="lpstr"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Automaton Data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Drew Fustin</dc:creator>
  <cp:lastModifiedBy>Drew Fustin</cp:lastModifiedBy>
  <cp:revision>93</cp:revision>
  <dcterms:created xsi:type="dcterms:W3CDTF">2017-12-06T15:53:28Z</dcterms:created>
  <dcterms:modified xsi:type="dcterms:W3CDTF">2017-12-12T22:14:54Z</dcterms:modified>
</cp:coreProperties>
</file>